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9" r:id="rId1"/>
  </p:sldMasterIdLst>
  <p:notesMasterIdLst>
    <p:notesMasterId r:id="rId20"/>
  </p:notesMasterIdLst>
  <p:sldIdLst>
    <p:sldId id="273" r:id="rId2"/>
    <p:sldId id="269" r:id="rId3"/>
    <p:sldId id="270" r:id="rId4"/>
    <p:sldId id="258" r:id="rId5"/>
    <p:sldId id="271" r:id="rId6"/>
    <p:sldId id="261" r:id="rId7"/>
    <p:sldId id="262" r:id="rId8"/>
    <p:sldId id="263" r:id="rId9"/>
    <p:sldId id="264" r:id="rId10"/>
    <p:sldId id="266" r:id="rId11"/>
    <p:sldId id="267" r:id="rId12"/>
    <p:sldId id="272" r:id="rId13"/>
    <p:sldId id="286" r:id="rId14"/>
    <p:sldId id="283" r:id="rId15"/>
    <p:sldId id="284" r:id="rId16"/>
    <p:sldId id="285" r:id="rId17"/>
    <p:sldId id="287" r:id="rId18"/>
    <p:sldId id="268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 pośredni 2 — Ak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36" y="2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9467E2-DD9F-406E-B338-7169323A9E5E}" type="datetimeFigureOut">
              <a:rPr lang="pl-PL" smtClean="0"/>
              <a:t>03.07.2025</a:t>
            </a:fld>
            <a:endParaRPr lang="pl-PL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2DA309-8F3A-417C-92AE-9C07EACFDA64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2398576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Symbol zastępczy obrazu slajdu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579" name="Symbol zastępczy notatek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l-PL" altLang="pl-PL"/>
          </a:p>
        </p:txBody>
      </p:sp>
      <p:sp>
        <p:nvSpPr>
          <p:cNvPr id="24580" name="Symbol zastępczy stopki 3"/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5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15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15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15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15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5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5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5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5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endParaRPr lang="en-US" altLang="zh-CN" sz="1200" b="0"/>
          </a:p>
        </p:txBody>
      </p:sp>
      <p:sp>
        <p:nvSpPr>
          <p:cNvPr id="24581" name="Symbol zastępczy numeru slajdu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5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15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15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15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15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5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5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5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5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16BB7F01-4A64-49B2-B740-006ECCCC3351}" type="slidenum">
              <a:rPr lang="zh-CN" altLang="en-US" sz="1200" b="0" smtClean="0"/>
              <a:pPr/>
              <a:t>1</a:t>
            </a:fld>
            <a:endParaRPr lang="en-US" altLang="zh-CN" sz="1200" b="0"/>
          </a:p>
        </p:txBody>
      </p:sp>
    </p:spTree>
    <p:extLst>
      <p:ext uri="{BB962C8B-B14F-4D97-AF65-F5344CB8AC3E}">
        <p14:creationId xmlns:p14="http://schemas.microsoft.com/office/powerpoint/2010/main" val="29979942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Symbol zastępczy obrazu slajdu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579" name="Symbol zastępczy notatek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l-PL" altLang="pl-PL"/>
          </a:p>
        </p:txBody>
      </p:sp>
      <p:sp>
        <p:nvSpPr>
          <p:cNvPr id="24580" name="Symbol zastępczy stopki 3"/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5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15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15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15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15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5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5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5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5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endParaRPr lang="en-US" altLang="zh-CN" sz="1200" b="0"/>
          </a:p>
        </p:txBody>
      </p:sp>
      <p:sp>
        <p:nvSpPr>
          <p:cNvPr id="24581" name="Symbol zastępczy numeru slajdu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5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15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15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15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15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5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5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5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5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16BB7F01-4A64-49B2-B740-006ECCCC3351}" type="slidenum">
              <a:rPr lang="zh-CN" altLang="en-US" sz="1200" b="0" smtClean="0"/>
              <a:pPr/>
              <a:t>15</a:t>
            </a:fld>
            <a:endParaRPr lang="en-US" altLang="zh-CN" sz="1200" b="0"/>
          </a:p>
        </p:txBody>
      </p:sp>
    </p:spTree>
    <p:extLst>
      <p:ext uri="{BB962C8B-B14F-4D97-AF65-F5344CB8AC3E}">
        <p14:creationId xmlns:p14="http://schemas.microsoft.com/office/powerpoint/2010/main" val="24328306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Symbol zastępczy obrazu slajdu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579" name="Symbol zastępczy notatek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l-PL" altLang="pl-PL"/>
          </a:p>
        </p:txBody>
      </p:sp>
      <p:sp>
        <p:nvSpPr>
          <p:cNvPr id="24580" name="Symbol zastępczy stopki 3"/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5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15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15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15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15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5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5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5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5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endParaRPr lang="en-US" altLang="zh-CN" sz="1200" b="0"/>
          </a:p>
        </p:txBody>
      </p:sp>
      <p:sp>
        <p:nvSpPr>
          <p:cNvPr id="24581" name="Symbol zastępczy numeru slajdu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5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15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15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15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15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5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5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5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5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16BB7F01-4A64-49B2-B740-006ECCCC3351}" type="slidenum">
              <a:rPr lang="zh-CN" altLang="en-US" sz="1200" b="0" smtClean="0"/>
              <a:pPr/>
              <a:t>16</a:t>
            </a:fld>
            <a:endParaRPr lang="en-US" altLang="zh-CN" sz="1200" b="0"/>
          </a:p>
        </p:txBody>
      </p:sp>
    </p:spTree>
    <p:extLst>
      <p:ext uri="{BB962C8B-B14F-4D97-AF65-F5344CB8AC3E}">
        <p14:creationId xmlns:p14="http://schemas.microsoft.com/office/powerpoint/2010/main" val="3165755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Symbol zastępczy obrazu slajdu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579" name="Symbol zastępczy notatek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l-PL" altLang="pl-PL"/>
          </a:p>
        </p:txBody>
      </p:sp>
      <p:sp>
        <p:nvSpPr>
          <p:cNvPr id="24580" name="Symbol zastępczy stopki 3"/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5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15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15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15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15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5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5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5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5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endParaRPr lang="en-US" altLang="zh-CN" sz="1200" b="0"/>
          </a:p>
        </p:txBody>
      </p:sp>
      <p:sp>
        <p:nvSpPr>
          <p:cNvPr id="24581" name="Symbol zastępczy numeru slajdu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5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15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15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15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15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5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5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5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5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16BB7F01-4A64-49B2-B740-006ECCCC3351}" type="slidenum">
              <a:rPr lang="zh-CN" altLang="en-US" sz="1200" b="0" smtClean="0"/>
              <a:pPr/>
              <a:t>17</a:t>
            </a:fld>
            <a:endParaRPr lang="en-US" altLang="zh-CN" sz="1200" b="0"/>
          </a:p>
        </p:txBody>
      </p:sp>
    </p:spTree>
    <p:extLst>
      <p:ext uri="{BB962C8B-B14F-4D97-AF65-F5344CB8AC3E}">
        <p14:creationId xmlns:p14="http://schemas.microsoft.com/office/powerpoint/2010/main" val="39609051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Symbol zastępczy obrazu slajdu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579" name="Symbol zastępczy notatek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l-PL" altLang="pl-PL"/>
          </a:p>
        </p:txBody>
      </p:sp>
      <p:sp>
        <p:nvSpPr>
          <p:cNvPr id="24580" name="Symbol zastępczy stopki 3"/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5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15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15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15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15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5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5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5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5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endParaRPr lang="en-US" altLang="zh-CN" sz="1200" b="0"/>
          </a:p>
        </p:txBody>
      </p:sp>
      <p:sp>
        <p:nvSpPr>
          <p:cNvPr id="24581" name="Symbol zastępczy numeru slajdu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5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15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15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15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15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5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5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5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5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16BB7F01-4A64-49B2-B740-006ECCCC3351}" type="slidenum">
              <a:rPr lang="zh-CN" altLang="en-US" sz="1200" b="0" smtClean="0"/>
              <a:pPr/>
              <a:t>18</a:t>
            </a:fld>
            <a:endParaRPr lang="en-US" altLang="zh-CN" sz="1200" b="0"/>
          </a:p>
        </p:txBody>
      </p:sp>
    </p:spTree>
    <p:extLst>
      <p:ext uri="{BB962C8B-B14F-4D97-AF65-F5344CB8AC3E}">
        <p14:creationId xmlns:p14="http://schemas.microsoft.com/office/powerpoint/2010/main" val="34567575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Symbol zastępczy obrazu slajdu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579" name="Symbol zastępczy notatek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l-PL" altLang="pl-PL"/>
          </a:p>
        </p:txBody>
      </p:sp>
      <p:sp>
        <p:nvSpPr>
          <p:cNvPr id="24580" name="Symbol zastępczy stopki 3"/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5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15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15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15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15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5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5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5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5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endParaRPr lang="en-US" altLang="zh-CN" sz="1200" b="0"/>
          </a:p>
        </p:txBody>
      </p:sp>
      <p:sp>
        <p:nvSpPr>
          <p:cNvPr id="24581" name="Symbol zastępczy numeru slajdu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5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15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15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15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15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5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5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5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5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16BB7F01-4A64-49B2-B740-006ECCCC3351}" type="slidenum">
              <a:rPr lang="zh-CN" altLang="en-US" sz="1200" b="0" smtClean="0"/>
              <a:pPr/>
              <a:t>2</a:t>
            </a:fld>
            <a:endParaRPr lang="en-US" altLang="zh-CN" sz="1200" b="0"/>
          </a:p>
        </p:txBody>
      </p:sp>
    </p:spTree>
    <p:extLst>
      <p:ext uri="{BB962C8B-B14F-4D97-AF65-F5344CB8AC3E}">
        <p14:creationId xmlns:p14="http://schemas.microsoft.com/office/powerpoint/2010/main" val="32473210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Symbol zastępczy obrazu slajdu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579" name="Symbol zastępczy notatek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l-PL" altLang="pl-PL"/>
          </a:p>
        </p:txBody>
      </p:sp>
      <p:sp>
        <p:nvSpPr>
          <p:cNvPr id="24580" name="Symbol zastępczy stopki 3"/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5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15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15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15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15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5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5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5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5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endParaRPr lang="en-US" altLang="zh-CN" sz="1200" b="0"/>
          </a:p>
        </p:txBody>
      </p:sp>
      <p:sp>
        <p:nvSpPr>
          <p:cNvPr id="24581" name="Symbol zastępczy numeru slajdu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5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15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15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15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15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5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5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5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5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16BB7F01-4A64-49B2-B740-006ECCCC3351}" type="slidenum">
              <a:rPr lang="zh-CN" altLang="en-US" sz="1200" b="0" smtClean="0"/>
              <a:pPr/>
              <a:t>3</a:t>
            </a:fld>
            <a:endParaRPr lang="en-US" altLang="zh-CN" sz="1200" b="0"/>
          </a:p>
        </p:txBody>
      </p:sp>
    </p:spTree>
    <p:extLst>
      <p:ext uri="{BB962C8B-B14F-4D97-AF65-F5344CB8AC3E}">
        <p14:creationId xmlns:p14="http://schemas.microsoft.com/office/powerpoint/2010/main" val="29979942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Symbol zastępczy obrazu slajdu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579" name="Symbol zastępczy notatek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l-PL" altLang="pl-PL"/>
          </a:p>
        </p:txBody>
      </p:sp>
      <p:sp>
        <p:nvSpPr>
          <p:cNvPr id="24580" name="Symbol zastępczy stopki 3"/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5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15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15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15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15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5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5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5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5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endParaRPr lang="en-US" altLang="zh-CN" sz="1200" b="0"/>
          </a:p>
        </p:txBody>
      </p:sp>
      <p:sp>
        <p:nvSpPr>
          <p:cNvPr id="24581" name="Symbol zastępczy numeru slajdu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5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15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15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15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15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5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5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5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5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16BB7F01-4A64-49B2-B740-006ECCCC3351}" type="slidenum">
              <a:rPr lang="zh-CN" altLang="en-US" sz="1200" b="0" smtClean="0"/>
              <a:pPr/>
              <a:t>5</a:t>
            </a:fld>
            <a:endParaRPr lang="en-US" altLang="zh-CN" sz="1200" b="0"/>
          </a:p>
        </p:txBody>
      </p:sp>
    </p:spTree>
    <p:extLst>
      <p:ext uri="{BB962C8B-B14F-4D97-AF65-F5344CB8AC3E}">
        <p14:creationId xmlns:p14="http://schemas.microsoft.com/office/powerpoint/2010/main" val="3479225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Symbol zastępczy obrazu slajdu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579" name="Symbol zastępczy notatek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l-PL" altLang="pl-PL"/>
          </a:p>
        </p:txBody>
      </p:sp>
      <p:sp>
        <p:nvSpPr>
          <p:cNvPr id="24580" name="Symbol zastępczy stopki 3"/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5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15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15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15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15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5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5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5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5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endParaRPr lang="en-US" altLang="zh-CN" sz="1200" b="0"/>
          </a:p>
        </p:txBody>
      </p:sp>
      <p:sp>
        <p:nvSpPr>
          <p:cNvPr id="24581" name="Symbol zastępczy numeru slajdu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5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15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15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15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15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5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5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5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5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16BB7F01-4A64-49B2-B740-006ECCCC3351}" type="slidenum">
              <a:rPr lang="zh-CN" altLang="en-US" sz="1200" b="0" smtClean="0"/>
              <a:pPr/>
              <a:t>10</a:t>
            </a:fld>
            <a:endParaRPr lang="en-US" altLang="zh-CN" sz="1200" b="0"/>
          </a:p>
        </p:txBody>
      </p:sp>
    </p:spTree>
    <p:extLst>
      <p:ext uri="{BB962C8B-B14F-4D97-AF65-F5344CB8AC3E}">
        <p14:creationId xmlns:p14="http://schemas.microsoft.com/office/powerpoint/2010/main" val="27626095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Symbol zastępczy obrazu slajdu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579" name="Symbol zastępczy notatek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l-PL" altLang="pl-PL"/>
          </a:p>
        </p:txBody>
      </p:sp>
      <p:sp>
        <p:nvSpPr>
          <p:cNvPr id="24580" name="Symbol zastępczy stopki 3"/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5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15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15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15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15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5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5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5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5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endParaRPr lang="en-US" altLang="zh-CN" sz="1200" b="0"/>
          </a:p>
        </p:txBody>
      </p:sp>
      <p:sp>
        <p:nvSpPr>
          <p:cNvPr id="24581" name="Symbol zastępczy numeru slajdu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5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15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15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15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15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5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5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5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5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16BB7F01-4A64-49B2-B740-006ECCCC3351}" type="slidenum">
              <a:rPr lang="zh-CN" altLang="en-US" sz="1200" b="0" smtClean="0"/>
              <a:pPr/>
              <a:t>11</a:t>
            </a:fld>
            <a:endParaRPr lang="en-US" altLang="zh-CN" sz="1200" b="0"/>
          </a:p>
        </p:txBody>
      </p:sp>
    </p:spTree>
    <p:extLst>
      <p:ext uri="{BB962C8B-B14F-4D97-AF65-F5344CB8AC3E}">
        <p14:creationId xmlns:p14="http://schemas.microsoft.com/office/powerpoint/2010/main" val="10667265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Symbol zastępczy obrazu slajdu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579" name="Symbol zastępczy notatek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l-PL" altLang="pl-PL"/>
          </a:p>
        </p:txBody>
      </p:sp>
      <p:sp>
        <p:nvSpPr>
          <p:cNvPr id="24580" name="Symbol zastępczy stopki 3"/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5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15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15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15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15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5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5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5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5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endParaRPr lang="en-US" altLang="zh-CN" sz="1200" b="0"/>
          </a:p>
        </p:txBody>
      </p:sp>
      <p:sp>
        <p:nvSpPr>
          <p:cNvPr id="24581" name="Symbol zastępczy numeru slajdu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5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15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15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15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15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5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5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5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5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16BB7F01-4A64-49B2-B740-006ECCCC3351}" type="slidenum">
              <a:rPr lang="zh-CN" altLang="en-US" sz="1200" b="0" smtClean="0"/>
              <a:pPr/>
              <a:t>12</a:t>
            </a:fld>
            <a:endParaRPr lang="en-US" altLang="zh-CN" sz="1200" b="0"/>
          </a:p>
        </p:txBody>
      </p:sp>
    </p:spTree>
    <p:extLst>
      <p:ext uri="{BB962C8B-B14F-4D97-AF65-F5344CB8AC3E}">
        <p14:creationId xmlns:p14="http://schemas.microsoft.com/office/powerpoint/2010/main" val="13362127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Symbol zastępczy obrazu slajdu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579" name="Symbol zastępczy notatek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l-PL" altLang="pl-PL"/>
          </a:p>
        </p:txBody>
      </p:sp>
      <p:sp>
        <p:nvSpPr>
          <p:cNvPr id="24580" name="Symbol zastępczy stopki 3"/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5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15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15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15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15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5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5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5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5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endParaRPr lang="en-US" altLang="zh-CN" sz="1200" b="0"/>
          </a:p>
        </p:txBody>
      </p:sp>
      <p:sp>
        <p:nvSpPr>
          <p:cNvPr id="24581" name="Symbol zastępczy numeru slajdu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5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15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15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15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15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5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5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5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5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16BB7F01-4A64-49B2-B740-006ECCCC3351}" type="slidenum">
              <a:rPr lang="zh-CN" altLang="en-US" sz="1200" b="0" smtClean="0"/>
              <a:pPr/>
              <a:t>13</a:t>
            </a:fld>
            <a:endParaRPr lang="en-US" altLang="zh-CN" sz="1200" b="0"/>
          </a:p>
        </p:txBody>
      </p:sp>
    </p:spTree>
    <p:extLst>
      <p:ext uri="{BB962C8B-B14F-4D97-AF65-F5344CB8AC3E}">
        <p14:creationId xmlns:p14="http://schemas.microsoft.com/office/powerpoint/2010/main" val="3042027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Symbol zastępczy obrazu slajdu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579" name="Symbol zastępczy notatek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l-PL" altLang="pl-PL"/>
          </a:p>
        </p:txBody>
      </p:sp>
      <p:sp>
        <p:nvSpPr>
          <p:cNvPr id="24580" name="Symbol zastępczy stopki 3"/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5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15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15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15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15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5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5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5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5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endParaRPr lang="en-US" altLang="zh-CN" sz="1200" b="0"/>
          </a:p>
        </p:txBody>
      </p:sp>
      <p:sp>
        <p:nvSpPr>
          <p:cNvPr id="24581" name="Symbol zastępczy numeru slajdu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5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15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15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15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15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5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5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5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5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16BB7F01-4A64-49B2-B740-006ECCCC3351}" type="slidenum">
              <a:rPr lang="zh-CN" altLang="en-US" sz="1200" b="0" smtClean="0"/>
              <a:pPr/>
              <a:t>14</a:t>
            </a:fld>
            <a:endParaRPr lang="en-US" altLang="zh-CN" sz="1200" b="0"/>
          </a:p>
        </p:txBody>
      </p:sp>
    </p:spTree>
    <p:extLst>
      <p:ext uri="{BB962C8B-B14F-4D97-AF65-F5344CB8AC3E}">
        <p14:creationId xmlns:p14="http://schemas.microsoft.com/office/powerpoint/2010/main" val="33636535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l-PL"/>
              <a:t>Kliknij, aby edytować styl wzorca podtytułu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17887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braz panoramiczny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l-PL"/>
              <a:t>Kliknij ikonę, aby dodać obraz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20456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ytuł i po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89818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ferta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pl-PL"/>
              <a:t>Kliknij, aby edytować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98878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arta naz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pl-PL"/>
              <a:t>Kliknij, aby edytować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43377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arta nazwy cytat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pl-PL"/>
              <a:t>Kliknij, aby edytować style wzorca tekstu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64818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awda lub fał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pl-PL"/>
              <a:t>Kliknij, aby edytować style wzorca tekstu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473551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199639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90543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16512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21224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65587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7/3/2025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94085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7/3/2025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8912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7/3/2025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28568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55935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l-PL"/>
              <a:t>Kliknij ikonę, aby dodać obraz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7/3/2025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26649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smtClean="0"/>
              <a:pPr/>
              <a:t>7/3/2025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096215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jpeg"/><Relationship Id="rId4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29.png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0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rive.google.com/file/d/1woH1mPuHWiFZascr7T0uhhct_2zgYm1w/view?usp=sharing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9.jpe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0.jpe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2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13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rostokąt 3"/>
          <p:cNvSpPr/>
          <p:nvPr/>
        </p:nvSpPr>
        <p:spPr>
          <a:xfrm>
            <a:off x="1370700" y="248030"/>
            <a:ext cx="7311617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l-PL" sz="4800" b="1" cap="all" dirty="0" err="1">
                <a:ln w="3175" cmpd="sng">
                  <a:noFill/>
                </a:ln>
                <a:solidFill>
                  <a:schemeClr val="accent5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rPr>
              <a:t>light</a:t>
            </a:r>
            <a:r>
              <a:rPr lang="pl-PL" sz="4800" b="1" cap="all" dirty="0">
                <a:ln w="3175" cmpd="sng">
                  <a:noFill/>
                </a:ln>
                <a:solidFill>
                  <a:schemeClr val="accent5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rPr>
              <a:t> leakage Defects</a:t>
            </a:r>
          </a:p>
          <a:p>
            <a:pPr algn="ctr"/>
            <a:r>
              <a:rPr lang="pl-PL" sz="4800" b="1" dirty="0"/>
              <a:t>8000series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7A3C00FA-6E29-99C6-D237-A81E0D39B3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0685" y="252352"/>
            <a:ext cx="1638529" cy="866896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Obraz 6">
            <a:extLst>
              <a:ext uri="{FF2B5EF4-FFF2-40B4-BE49-F238E27FC236}">
                <a16:creationId xmlns:a16="http://schemas.microsoft.com/office/drawing/2014/main" id="{6BE46D14-77C0-8A97-698E-E05B02618B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6479" y="2161893"/>
            <a:ext cx="6725589" cy="4039164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6692902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1"/>
          <p:cNvSpPr/>
          <p:nvPr/>
        </p:nvSpPr>
        <p:spPr>
          <a:xfrm>
            <a:off x="3397486" y="181700"/>
            <a:ext cx="4589718" cy="52322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pl-PL" sz="2800" b="1" dirty="0"/>
              <a:t>Light leak repair methods</a:t>
            </a:r>
          </a:p>
        </p:txBody>
      </p:sp>
      <p:pic>
        <p:nvPicPr>
          <p:cNvPr id="4" name="Obraz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6354" y="1993305"/>
            <a:ext cx="1842264" cy="45535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Obraz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7770" y="1993305"/>
            <a:ext cx="1842264" cy="45535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Obraz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4937" y="1993305"/>
            <a:ext cx="1842265" cy="4553569"/>
          </a:xfrm>
          <a:prstGeom prst="rect">
            <a:avLst/>
          </a:prstGeom>
        </p:spPr>
      </p:pic>
      <p:sp>
        <p:nvSpPr>
          <p:cNvPr id="10" name="Prostokąt 9"/>
          <p:cNvSpPr/>
          <p:nvPr/>
        </p:nvSpPr>
        <p:spPr>
          <a:xfrm>
            <a:off x="416707" y="1233598"/>
            <a:ext cx="6003327" cy="26161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100" b="1" dirty="0"/>
              <a:t>FC adjustment/replacement by unscrewing the catches, possibly replacing the frame</a:t>
            </a:r>
            <a:endParaRPr lang="pl-PL" sz="1100" b="1" dirty="0"/>
          </a:p>
        </p:txBody>
      </p:sp>
      <p:sp>
        <p:nvSpPr>
          <p:cNvPr id="13" name="Prostokąt 12"/>
          <p:cNvSpPr/>
          <p:nvPr/>
        </p:nvSpPr>
        <p:spPr>
          <a:xfrm>
            <a:off x="7038473" y="3615681"/>
            <a:ext cx="4457709" cy="2232718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762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TV SET</a:t>
            </a:r>
          </a:p>
        </p:txBody>
      </p:sp>
      <p:sp>
        <p:nvSpPr>
          <p:cNvPr id="12" name="Prostokąt 11"/>
          <p:cNvSpPr/>
          <p:nvPr/>
        </p:nvSpPr>
        <p:spPr>
          <a:xfrm>
            <a:off x="7038473" y="5784110"/>
            <a:ext cx="4457709" cy="45719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4" name="Prostokąt 13"/>
          <p:cNvSpPr/>
          <p:nvPr/>
        </p:nvSpPr>
        <p:spPr>
          <a:xfrm>
            <a:off x="6648495" y="6381850"/>
            <a:ext cx="55242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sz="1400" dirty="0"/>
              <a:t>Replacing the gasket on the lower + reassembly middleframe</a:t>
            </a:r>
          </a:p>
        </p:txBody>
      </p:sp>
      <p:sp>
        <p:nvSpPr>
          <p:cNvPr id="15" name="pole tekstowe 14"/>
          <p:cNvSpPr txBox="1"/>
          <p:nvPr/>
        </p:nvSpPr>
        <p:spPr>
          <a:xfrm>
            <a:off x="837449" y="1623973"/>
            <a:ext cx="91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b="1" dirty="0"/>
              <a:t>1 step.</a:t>
            </a:r>
          </a:p>
        </p:txBody>
      </p:sp>
      <p:sp>
        <p:nvSpPr>
          <p:cNvPr id="17" name="pole tekstowe 16"/>
          <p:cNvSpPr txBox="1"/>
          <p:nvPr/>
        </p:nvSpPr>
        <p:spPr>
          <a:xfrm>
            <a:off x="5040282" y="1623973"/>
            <a:ext cx="91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b="1" dirty="0"/>
              <a:t>3 step.</a:t>
            </a:r>
          </a:p>
        </p:txBody>
      </p:sp>
      <p:sp>
        <p:nvSpPr>
          <p:cNvPr id="18" name="pole tekstowe 17"/>
          <p:cNvSpPr txBox="1"/>
          <p:nvPr/>
        </p:nvSpPr>
        <p:spPr>
          <a:xfrm>
            <a:off x="2938865" y="1623973"/>
            <a:ext cx="91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b="1" dirty="0"/>
              <a:t>2 step.</a:t>
            </a:r>
          </a:p>
        </p:txBody>
      </p:sp>
      <p:sp>
        <p:nvSpPr>
          <p:cNvPr id="16" name="Prostokąt 15"/>
          <p:cNvSpPr/>
          <p:nvPr/>
        </p:nvSpPr>
        <p:spPr>
          <a:xfrm>
            <a:off x="6812836" y="1448722"/>
            <a:ext cx="9108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b="1" dirty="0"/>
              <a:t>4 step.</a:t>
            </a:r>
          </a:p>
        </p:txBody>
      </p:sp>
      <p:sp>
        <p:nvSpPr>
          <p:cNvPr id="20" name="Prostokąt 19"/>
          <p:cNvSpPr/>
          <p:nvPr/>
        </p:nvSpPr>
        <p:spPr>
          <a:xfrm>
            <a:off x="6648495" y="6012518"/>
            <a:ext cx="9172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b="1" dirty="0"/>
              <a:t>5 step.</a:t>
            </a:r>
          </a:p>
        </p:txBody>
      </p:sp>
      <p:sp>
        <p:nvSpPr>
          <p:cNvPr id="19" name="Prostokąt 18"/>
          <p:cNvSpPr/>
          <p:nvPr/>
        </p:nvSpPr>
        <p:spPr>
          <a:xfrm>
            <a:off x="7658341" y="1495208"/>
            <a:ext cx="408637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sz="1400" b="1" dirty="0"/>
              <a:t>replacing / adding a gasket under the deco.</a:t>
            </a:r>
          </a:p>
        </p:txBody>
      </p:sp>
      <p:pic>
        <p:nvPicPr>
          <p:cNvPr id="21" name="Obraz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8544415" y="409880"/>
            <a:ext cx="1445825" cy="44577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Obraz 2">
            <a:extLst>
              <a:ext uri="{FF2B5EF4-FFF2-40B4-BE49-F238E27FC236}">
                <a16:creationId xmlns:a16="http://schemas.microsoft.com/office/drawing/2014/main" id="{5C054B2B-6F7C-754F-28E8-68206345CC4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283285" y="141175"/>
            <a:ext cx="761427" cy="40284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199229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1"/>
          <p:cNvSpPr/>
          <p:nvPr/>
        </p:nvSpPr>
        <p:spPr>
          <a:xfrm>
            <a:off x="3305985" y="121847"/>
            <a:ext cx="4589718" cy="52322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pl-PL" sz="2800" b="1" dirty="0"/>
              <a:t>Light leak repair methods</a:t>
            </a:r>
          </a:p>
        </p:txBody>
      </p:sp>
      <p:pic>
        <p:nvPicPr>
          <p:cNvPr id="7" name="Obraz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3888" y="1571564"/>
            <a:ext cx="2785785" cy="455356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Obraz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7623" y="1571563"/>
            <a:ext cx="2785785" cy="455356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Obraz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0153" y="1571564"/>
            <a:ext cx="2785785" cy="455356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" name="Prostokąt 2"/>
          <p:cNvSpPr/>
          <p:nvPr/>
        </p:nvSpPr>
        <p:spPr>
          <a:xfrm>
            <a:off x="2630905" y="771183"/>
            <a:ext cx="634465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1600" b="1" dirty="0"/>
              <a:t>Checking additional things - rubber pad under OC, checking B/L deformation, checking hooks in the middleframe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1AF9C4DF-FA99-05A0-1783-029445DCDA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83285" y="141175"/>
            <a:ext cx="761427" cy="40284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81615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1"/>
          <p:cNvSpPr/>
          <p:nvPr/>
        </p:nvSpPr>
        <p:spPr>
          <a:xfrm>
            <a:off x="3305985" y="121847"/>
            <a:ext cx="4589718" cy="52322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pl-PL" sz="2800" b="1" dirty="0"/>
              <a:t>Light leak repair methods</a:t>
            </a:r>
          </a:p>
        </p:txBody>
      </p:sp>
      <p:sp>
        <p:nvSpPr>
          <p:cNvPr id="3" name="Prostokąt 2"/>
          <p:cNvSpPr/>
          <p:nvPr/>
        </p:nvSpPr>
        <p:spPr>
          <a:xfrm>
            <a:off x="2662989" y="723057"/>
            <a:ext cx="603985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/>
              <a:t>Checking additional things - Corner Rubber checking FC deformation and possible small gaps causing OC stress</a:t>
            </a:r>
            <a:endParaRPr lang="pl-PL" sz="1600" b="1" dirty="0"/>
          </a:p>
        </p:txBody>
      </p:sp>
      <p:pic>
        <p:nvPicPr>
          <p:cNvPr id="4" name="Obraz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425" y="1582147"/>
            <a:ext cx="3974181" cy="48472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Obraz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4170" y="1582147"/>
            <a:ext cx="4286250" cy="48519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0" name="Łącznik prosty 9"/>
          <p:cNvCxnSpPr/>
          <p:nvPr/>
        </p:nvCxnSpPr>
        <p:spPr>
          <a:xfrm flipH="1">
            <a:off x="6256421" y="1981200"/>
            <a:ext cx="994611" cy="1323474"/>
          </a:xfrm>
          <a:prstGeom prst="line">
            <a:avLst/>
          </a:prstGeom>
          <a:ln w="38100">
            <a:solidFill>
              <a:srgbClr val="00B050">
                <a:alpha val="6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Obraz 5">
            <a:extLst>
              <a:ext uri="{FF2B5EF4-FFF2-40B4-BE49-F238E27FC236}">
                <a16:creationId xmlns:a16="http://schemas.microsoft.com/office/drawing/2014/main" id="{C28E3A99-4BC2-E475-A101-70E303CD84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83285" y="141175"/>
            <a:ext cx="761427" cy="40284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594842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>
            <a:extLst>
              <a:ext uri="{FF2B5EF4-FFF2-40B4-BE49-F238E27FC236}">
                <a16:creationId xmlns:a16="http://schemas.microsoft.com/office/drawing/2014/main" id="{3EC11C80-593E-47D6-1406-B2AA393D06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83285" y="141175"/>
            <a:ext cx="761427" cy="40284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15" name="pole tekstowe 14">
            <a:extLst>
              <a:ext uri="{FF2B5EF4-FFF2-40B4-BE49-F238E27FC236}">
                <a16:creationId xmlns:a16="http://schemas.microsoft.com/office/drawing/2014/main" id="{5642BF57-8172-6149-C209-74F8C349414C}"/>
              </a:ext>
            </a:extLst>
          </p:cNvPr>
          <p:cNvSpPr txBox="1"/>
          <p:nvPr/>
        </p:nvSpPr>
        <p:spPr>
          <a:xfrm>
            <a:off x="3775676" y="342599"/>
            <a:ext cx="61962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3600" b="1" dirty="0" err="1"/>
              <a:t>Quick</a:t>
            </a:r>
            <a:r>
              <a:rPr lang="pl-PL" sz="3600" b="1" dirty="0"/>
              <a:t> step</a:t>
            </a:r>
            <a:r>
              <a:rPr lang="en-US" sz="3600" b="1" dirty="0"/>
              <a:t> of Repair</a:t>
            </a:r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13D81C10-26B8-8AC3-8461-CCBA71FF91C5}"/>
              </a:ext>
            </a:extLst>
          </p:cNvPr>
          <p:cNvSpPr txBox="1"/>
          <p:nvPr/>
        </p:nvSpPr>
        <p:spPr>
          <a:xfrm>
            <a:off x="691816" y="1524597"/>
            <a:ext cx="8628647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2400" b="1" dirty="0"/>
              <a:t>1. Identify the </a:t>
            </a:r>
            <a:r>
              <a:rPr lang="pl-PL" sz="2400" b="1" dirty="0" err="1"/>
              <a:t>light</a:t>
            </a:r>
            <a:r>
              <a:rPr lang="pl-PL" sz="2400" b="1" dirty="0"/>
              <a:t> </a:t>
            </a:r>
            <a:r>
              <a:rPr lang="pl-PL" sz="2400" b="1" dirty="0" err="1"/>
              <a:t>leakage</a:t>
            </a:r>
            <a:r>
              <a:rPr lang="pl-PL" sz="2400" b="1" dirty="0"/>
              <a:t> problem and </a:t>
            </a:r>
            <a:r>
              <a:rPr lang="pl-PL" sz="2400" b="1" dirty="0" err="1"/>
              <a:t>assess</a:t>
            </a:r>
            <a:r>
              <a:rPr lang="pl-PL" sz="2400" b="1" dirty="0"/>
              <a:t> </a:t>
            </a:r>
            <a:r>
              <a:rPr lang="pl-PL" sz="2400" b="1" dirty="0" err="1"/>
              <a:t>it</a:t>
            </a:r>
            <a:r>
              <a:rPr lang="pl-PL" sz="2400" b="1" dirty="0"/>
              <a:t> </a:t>
            </a:r>
            <a:r>
              <a:rPr lang="pl-PL" sz="2400" b="1" dirty="0" err="1"/>
              <a:t>according</a:t>
            </a:r>
            <a:r>
              <a:rPr lang="pl-PL" sz="2400" b="1" dirty="0"/>
              <a:t> to the </a:t>
            </a:r>
            <a:r>
              <a:rPr lang="pl-PL" sz="2400" b="1" dirty="0" err="1"/>
              <a:t>specification</a:t>
            </a:r>
            <a:r>
              <a:rPr lang="pl-PL" sz="2400" b="1" dirty="0"/>
              <a:t>.</a:t>
            </a:r>
          </a:p>
          <a:p>
            <a:endParaRPr lang="pl-PL" sz="2400" b="1" dirty="0"/>
          </a:p>
          <a:p>
            <a:r>
              <a:rPr lang="pl-PL" sz="2400" b="1" dirty="0"/>
              <a:t>2. </a:t>
            </a:r>
            <a:r>
              <a:rPr lang="pl-PL" sz="2400" b="1" dirty="0" err="1"/>
              <a:t>Check</a:t>
            </a:r>
            <a:r>
              <a:rPr lang="pl-PL" sz="2400" b="1" dirty="0"/>
              <a:t> </a:t>
            </a:r>
            <a:r>
              <a:rPr lang="pl-PL" sz="2400" b="1" dirty="0" err="1"/>
              <a:t>if</a:t>
            </a:r>
            <a:r>
              <a:rPr lang="pl-PL" sz="2400" b="1" dirty="0"/>
              <a:t> </a:t>
            </a:r>
            <a:r>
              <a:rPr lang="pl-PL" sz="2400" b="1" dirty="0" err="1"/>
              <a:t>it</a:t>
            </a:r>
            <a:r>
              <a:rPr lang="pl-PL" sz="2400" b="1" dirty="0"/>
              <a:t> </a:t>
            </a:r>
            <a:r>
              <a:rPr lang="pl-PL" sz="2400" b="1" dirty="0" err="1"/>
              <a:t>is</a:t>
            </a:r>
            <a:r>
              <a:rPr lang="pl-PL" sz="2400" b="1" dirty="0"/>
              <a:t> not </a:t>
            </a:r>
            <a:r>
              <a:rPr lang="pl-PL" sz="2400" b="1" dirty="0" err="1"/>
              <a:t>caused</a:t>
            </a:r>
            <a:r>
              <a:rPr lang="pl-PL" sz="2400" b="1" dirty="0"/>
              <a:t> by </a:t>
            </a:r>
            <a:r>
              <a:rPr lang="pl-PL" sz="2400" b="1" dirty="0" err="1"/>
              <a:t>an</a:t>
            </a:r>
            <a:r>
              <a:rPr lang="pl-PL" sz="2400" b="1" dirty="0"/>
              <a:t> </a:t>
            </a:r>
            <a:r>
              <a:rPr lang="pl-PL" sz="2400" b="1" dirty="0" err="1"/>
              <a:t>external</a:t>
            </a:r>
            <a:r>
              <a:rPr lang="pl-PL" sz="2400" b="1" dirty="0"/>
              <a:t> </a:t>
            </a:r>
            <a:r>
              <a:rPr lang="pl-PL" sz="2400" b="1" dirty="0" err="1"/>
              <a:t>force</a:t>
            </a:r>
            <a:endParaRPr lang="pl-PL" sz="2400" b="1" dirty="0"/>
          </a:p>
          <a:p>
            <a:endParaRPr lang="pl-PL" sz="2400" b="1" dirty="0"/>
          </a:p>
          <a:p>
            <a:r>
              <a:rPr lang="pl-PL" sz="2400" b="1" dirty="0"/>
              <a:t>3. </a:t>
            </a:r>
            <a:r>
              <a:rPr lang="pl-PL" sz="2400" b="1" dirty="0" err="1"/>
              <a:t>Check</a:t>
            </a:r>
            <a:r>
              <a:rPr lang="pl-PL" sz="2400" b="1" dirty="0"/>
              <a:t> </a:t>
            </a:r>
            <a:r>
              <a:rPr lang="pl-PL" sz="2400" b="1" dirty="0" err="1"/>
              <a:t>if</a:t>
            </a:r>
            <a:r>
              <a:rPr lang="pl-PL" sz="2400" b="1" dirty="0"/>
              <a:t> the BC </a:t>
            </a:r>
            <a:r>
              <a:rPr lang="pl-PL" sz="2400" b="1" dirty="0" err="1"/>
              <a:t>disassembly</a:t>
            </a:r>
            <a:r>
              <a:rPr lang="pl-PL" sz="2400" b="1" dirty="0"/>
              <a:t>/</a:t>
            </a:r>
            <a:r>
              <a:rPr lang="pl-PL" sz="2400" b="1" dirty="0" err="1"/>
              <a:t>assembly</a:t>
            </a:r>
            <a:r>
              <a:rPr lang="pl-PL" sz="2400" b="1" dirty="0"/>
              <a:t> </a:t>
            </a:r>
            <a:r>
              <a:rPr lang="pl-PL" sz="2400" b="1" dirty="0" err="1"/>
              <a:t>itself</a:t>
            </a:r>
            <a:r>
              <a:rPr lang="pl-PL" sz="2400" b="1" dirty="0"/>
              <a:t> </a:t>
            </a:r>
            <a:r>
              <a:rPr lang="pl-PL" sz="2400" b="1" dirty="0" err="1"/>
              <a:t>will</a:t>
            </a:r>
            <a:r>
              <a:rPr lang="pl-PL" sz="2400" b="1" dirty="0"/>
              <a:t> not </a:t>
            </a:r>
            <a:r>
              <a:rPr lang="pl-PL" sz="2400" b="1" dirty="0" err="1"/>
              <a:t>cause</a:t>
            </a:r>
            <a:r>
              <a:rPr lang="pl-PL" sz="2400" b="1" dirty="0"/>
              <a:t> a </a:t>
            </a:r>
            <a:r>
              <a:rPr lang="pl-PL" sz="2400" b="1" dirty="0" err="1"/>
              <a:t>reduction</a:t>
            </a:r>
            <a:r>
              <a:rPr lang="pl-PL" sz="2400" b="1" dirty="0"/>
              <a:t> in the OC </a:t>
            </a:r>
            <a:r>
              <a:rPr lang="pl-PL" sz="2400" b="1" dirty="0" err="1"/>
              <a:t>stretched</a:t>
            </a:r>
            <a:r>
              <a:rPr lang="pl-PL" sz="2400" b="1" dirty="0"/>
              <a:t>.</a:t>
            </a:r>
          </a:p>
          <a:p>
            <a:endParaRPr lang="pl-PL" sz="2400" b="1" dirty="0"/>
          </a:p>
          <a:p>
            <a:r>
              <a:rPr lang="pl-PL" sz="2400" b="1" dirty="0"/>
              <a:t>4. </a:t>
            </a:r>
            <a:r>
              <a:rPr lang="pl-PL" sz="2400" b="1" dirty="0" err="1"/>
              <a:t>Check</a:t>
            </a:r>
            <a:r>
              <a:rPr lang="pl-PL" sz="2400" b="1" dirty="0"/>
              <a:t> </a:t>
            </a:r>
            <a:r>
              <a:rPr lang="pl-PL" sz="2400" b="1" dirty="0" err="1"/>
              <a:t>if</a:t>
            </a:r>
            <a:r>
              <a:rPr lang="pl-PL" sz="2400" b="1" dirty="0"/>
              <a:t> the module </a:t>
            </a:r>
            <a:r>
              <a:rPr lang="pl-PL" sz="2400" b="1" dirty="0" err="1"/>
              <a:t>is</a:t>
            </a:r>
            <a:r>
              <a:rPr lang="pl-PL" sz="2400" b="1" dirty="0"/>
              <a:t> not </a:t>
            </a:r>
            <a:r>
              <a:rPr lang="pl-PL" sz="2400" b="1" dirty="0" err="1"/>
              <a:t>deformed</a:t>
            </a:r>
            <a:r>
              <a:rPr lang="pl-PL" sz="2400" b="1" dirty="0"/>
              <a:t>/</a:t>
            </a:r>
            <a:r>
              <a:rPr lang="pl-PL" sz="2400" b="1" dirty="0" err="1"/>
              <a:t>bent</a:t>
            </a:r>
            <a:r>
              <a:rPr lang="pl-PL" sz="2400" b="1" dirty="0"/>
              <a:t> etc.</a:t>
            </a:r>
          </a:p>
          <a:p>
            <a:endParaRPr lang="pl-PL" sz="2400" b="1" dirty="0"/>
          </a:p>
          <a:p>
            <a:r>
              <a:rPr lang="pl-PL" sz="2400" b="1" dirty="0"/>
              <a:t>5. </a:t>
            </a:r>
            <a:r>
              <a:rPr lang="pl-PL" sz="2400" b="1" dirty="0" err="1"/>
              <a:t>Try</a:t>
            </a:r>
            <a:r>
              <a:rPr lang="pl-PL" sz="2400" b="1" dirty="0"/>
              <a:t> to </a:t>
            </a:r>
            <a:r>
              <a:rPr lang="pl-PL" sz="2400" b="1" dirty="0" err="1"/>
              <a:t>eliminate</a:t>
            </a:r>
            <a:r>
              <a:rPr lang="pl-PL" sz="2400" b="1" dirty="0"/>
              <a:t> the </a:t>
            </a:r>
            <a:r>
              <a:rPr lang="pl-PL" sz="2400" b="1" dirty="0" err="1"/>
              <a:t>leakage</a:t>
            </a:r>
            <a:r>
              <a:rPr lang="pl-PL" sz="2400" b="1" dirty="0"/>
              <a:t> </a:t>
            </a:r>
            <a:r>
              <a:rPr lang="pl-PL" sz="2400" b="1" dirty="0" err="1"/>
              <a:t>defect</a:t>
            </a:r>
            <a:r>
              <a:rPr lang="pl-PL" sz="2400" b="1" dirty="0"/>
              <a:t> by </a:t>
            </a:r>
            <a:r>
              <a:rPr lang="pl-PL" sz="2400" b="1" dirty="0" err="1"/>
              <a:t>adjusting</a:t>
            </a:r>
            <a:r>
              <a:rPr lang="pl-PL" sz="2400" b="1" dirty="0"/>
              <a:t> the module </a:t>
            </a:r>
            <a:r>
              <a:rPr lang="pl-PL" sz="2400" b="1" dirty="0" err="1"/>
              <a:t>parts</a:t>
            </a:r>
            <a:r>
              <a:rPr lang="pl-PL" sz="2400" b="1" dirty="0"/>
              <a:t>.</a:t>
            </a:r>
          </a:p>
        </p:txBody>
      </p:sp>
      <p:pic>
        <p:nvPicPr>
          <p:cNvPr id="6" name="Obraz 1">
            <a:extLst>
              <a:ext uri="{FF2B5EF4-FFF2-40B4-BE49-F238E27FC236}">
                <a16:creationId xmlns:a16="http://schemas.microsoft.com/office/drawing/2014/main" id="{74135A97-4F77-67C6-5808-CD322932CA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0462" y="3888652"/>
            <a:ext cx="2428875" cy="22515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Obraz 1">
            <a:extLst>
              <a:ext uri="{FF2B5EF4-FFF2-40B4-BE49-F238E27FC236}">
                <a16:creationId xmlns:a16="http://schemas.microsoft.com/office/drawing/2014/main" id="{546A219C-C3BE-C181-B929-07C19B62DF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0463" y="985216"/>
            <a:ext cx="2428874" cy="236776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143751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>
            <a:extLst>
              <a:ext uri="{FF2B5EF4-FFF2-40B4-BE49-F238E27FC236}">
                <a16:creationId xmlns:a16="http://schemas.microsoft.com/office/drawing/2014/main" id="{3EC11C80-593E-47D6-1406-B2AA393D06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83285" y="141175"/>
            <a:ext cx="761427" cy="40284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15" name="pole tekstowe 14">
            <a:extLst>
              <a:ext uri="{FF2B5EF4-FFF2-40B4-BE49-F238E27FC236}">
                <a16:creationId xmlns:a16="http://schemas.microsoft.com/office/drawing/2014/main" id="{5642BF57-8172-6149-C209-74F8C349414C}"/>
              </a:ext>
            </a:extLst>
          </p:cNvPr>
          <p:cNvSpPr txBox="1"/>
          <p:nvPr/>
        </p:nvSpPr>
        <p:spPr>
          <a:xfrm>
            <a:off x="3780904" y="141175"/>
            <a:ext cx="61962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3600" b="1" dirty="0" err="1"/>
              <a:t>Quick</a:t>
            </a:r>
            <a:r>
              <a:rPr lang="pl-PL" sz="3600" b="1" dirty="0"/>
              <a:t> step</a:t>
            </a:r>
            <a:r>
              <a:rPr lang="en-US" sz="3600" b="1" dirty="0"/>
              <a:t> of Repair</a:t>
            </a:r>
          </a:p>
        </p:txBody>
      </p:sp>
      <p:sp>
        <p:nvSpPr>
          <p:cNvPr id="23" name="pole tekstowe 22">
            <a:extLst>
              <a:ext uri="{FF2B5EF4-FFF2-40B4-BE49-F238E27FC236}">
                <a16:creationId xmlns:a16="http://schemas.microsoft.com/office/drawing/2014/main" id="{D4D907DA-F107-D0DD-7262-BD46F02F8B37}"/>
              </a:ext>
            </a:extLst>
          </p:cNvPr>
          <p:cNvSpPr txBox="1"/>
          <p:nvPr/>
        </p:nvSpPr>
        <p:spPr>
          <a:xfrm>
            <a:off x="7989395" y="4976791"/>
            <a:ext cx="405531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Unscrew the frame/loosen the screws, check what happens</a:t>
            </a:r>
            <a:endParaRPr lang="pl-PL" dirty="0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26459594-1544-9590-CB9F-5870F0E4F8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879" y="1399770"/>
            <a:ext cx="6752964" cy="4762503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Obraz 3">
            <a:extLst>
              <a:ext uri="{FF2B5EF4-FFF2-40B4-BE49-F238E27FC236}">
                <a16:creationId xmlns:a16="http://schemas.microsoft.com/office/drawing/2014/main" id="{7CBB2768-C9E2-3BD3-25C9-CF3BB1211A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77166" y="1119254"/>
            <a:ext cx="1327942" cy="328230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Obraz 4">
            <a:extLst>
              <a:ext uri="{FF2B5EF4-FFF2-40B4-BE49-F238E27FC236}">
                <a16:creationId xmlns:a16="http://schemas.microsoft.com/office/drawing/2014/main" id="{7A5D5C66-C571-4F6D-BFBD-C4FBE908A8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75750" y="1119254"/>
            <a:ext cx="1327942" cy="328230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0005764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>
            <a:extLst>
              <a:ext uri="{FF2B5EF4-FFF2-40B4-BE49-F238E27FC236}">
                <a16:creationId xmlns:a16="http://schemas.microsoft.com/office/drawing/2014/main" id="{3EC11C80-593E-47D6-1406-B2AA393D06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83285" y="141175"/>
            <a:ext cx="761427" cy="40284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15" name="pole tekstowe 14">
            <a:extLst>
              <a:ext uri="{FF2B5EF4-FFF2-40B4-BE49-F238E27FC236}">
                <a16:creationId xmlns:a16="http://schemas.microsoft.com/office/drawing/2014/main" id="{5642BF57-8172-6149-C209-74F8C349414C}"/>
              </a:ext>
            </a:extLst>
          </p:cNvPr>
          <p:cNvSpPr txBox="1"/>
          <p:nvPr/>
        </p:nvSpPr>
        <p:spPr>
          <a:xfrm>
            <a:off x="3775676" y="342599"/>
            <a:ext cx="61962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3600" b="1" dirty="0" err="1"/>
              <a:t>Quick</a:t>
            </a:r>
            <a:r>
              <a:rPr lang="pl-PL" sz="3600" b="1" dirty="0"/>
              <a:t> step</a:t>
            </a:r>
            <a:r>
              <a:rPr lang="en-US" sz="3600" b="1" dirty="0"/>
              <a:t> of Repair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B4A74FEB-E1DF-BF7E-8D88-63E33010109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297" y="1680381"/>
            <a:ext cx="5865893" cy="435947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Obraz 4">
            <a:extLst>
              <a:ext uri="{FF2B5EF4-FFF2-40B4-BE49-F238E27FC236}">
                <a16:creationId xmlns:a16="http://schemas.microsoft.com/office/drawing/2014/main" id="{97570635-C78E-9B04-E4F2-1147EBB5C5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8904" y="1680381"/>
            <a:ext cx="3404381" cy="2257888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pole tekstowe 6">
            <a:extLst>
              <a:ext uri="{FF2B5EF4-FFF2-40B4-BE49-F238E27FC236}">
                <a16:creationId xmlns:a16="http://schemas.microsoft.com/office/drawing/2014/main" id="{D6CB7FDB-57DF-5F08-4495-36D1A43E3822}"/>
              </a:ext>
            </a:extLst>
          </p:cNvPr>
          <p:cNvSpPr txBox="1"/>
          <p:nvPr/>
        </p:nvSpPr>
        <p:spPr>
          <a:xfrm>
            <a:off x="7015513" y="4986771"/>
            <a:ext cx="50291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dirty="0" err="1"/>
              <a:t>Unscrew</a:t>
            </a:r>
            <a:r>
              <a:rPr lang="pl-PL" dirty="0"/>
              <a:t> the </a:t>
            </a:r>
            <a:r>
              <a:rPr lang="pl-PL" dirty="0" err="1"/>
              <a:t>frame</a:t>
            </a:r>
            <a:r>
              <a:rPr lang="pl-PL" dirty="0"/>
              <a:t> / </a:t>
            </a:r>
            <a:r>
              <a:rPr lang="pl-PL" dirty="0" err="1"/>
              <a:t>loosen</a:t>
            </a:r>
            <a:r>
              <a:rPr lang="pl-PL" dirty="0"/>
              <a:t> the </a:t>
            </a:r>
            <a:r>
              <a:rPr lang="pl-PL" dirty="0" err="1"/>
              <a:t>screws</a:t>
            </a:r>
            <a:r>
              <a:rPr lang="pl-PL" dirty="0"/>
              <a:t>, </a:t>
            </a:r>
            <a:r>
              <a:rPr lang="pl-PL" dirty="0" err="1"/>
              <a:t>straighten</a:t>
            </a:r>
            <a:r>
              <a:rPr lang="pl-PL" dirty="0"/>
              <a:t> the FC, </a:t>
            </a:r>
            <a:r>
              <a:rPr lang="pl-PL" dirty="0" err="1"/>
              <a:t>peel</a:t>
            </a:r>
            <a:r>
              <a:rPr lang="pl-PL" dirty="0"/>
              <a:t> off the </a:t>
            </a:r>
            <a:r>
              <a:rPr lang="pl-PL" dirty="0" err="1"/>
              <a:t>foam</a:t>
            </a:r>
            <a:r>
              <a:rPr lang="pl-PL" dirty="0"/>
              <a:t> from </a:t>
            </a:r>
            <a:r>
              <a:rPr lang="pl-PL" dirty="0" err="1"/>
              <a:t>it</a:t>
            </a:r>
            <a:r>
              <a:rPr lang="pl-PL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26693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>
            <a:extLst>
              <a:ext uri="{FF2B5EF4-FFF2-40B4-BE49-F238E27FC236}">
                <a16:creationId xmlns:a16="http://schemas.microsoft.com/office/drawing/2014/main" id="{3EC11C80-593E-47D6-1406-B2AA393D06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83285" y="141175"/>
            <a:ext cx="761427" cy="40284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15" name="pole tekstowe 14">
            <a:extLst>
              <a:ext uri="{FF2B5EF4-FFF2-40B4-BE49-F238E27FC236}">
                <a16:creationId xmlns:a16="http://schemas.microsoft.com/office/drawing/2014/main" id="{5642BF57-8172-6149-C209-74F8C349414C}"/>
              </a:ext>
            </a:extLst>
          </p:cNvPr>
          <p:cNvSpPr txBox="1"/>
          <p:nvPr/>
        </p:nvSpPr>
        <p:spPr>
          <a:xfrm>
            <a:off x="3775676" y="342599"/>
            <a:ext cx="61962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3600" b="1" dirty="0" err="1"/>
              <a:t>Quick</a:t>
            </a:r>
            <a:r>
              <a:rPr lang="pl-PL" sz="3600" b="1" dirty="0"/>
              <a:t> step</a:t>
            </a:r>
            <a:r>
              <a:rPr lang="en-US" sz="3600" b="1" dirty="0"/>
              <a:t> of Repair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5745ABD3-FDB5-9944-296A-7C8BA4818B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1836" y="1553113"/>
            <a:ext cx="2459970" cy="233011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Obraz 4">
            <a:extLst>
              <a:ext uri="{FF2B5EF4-FFF2-40B4-BE49-F238E27FC236}">
                <a16:creationId xmlns:a16="http://schemas.microsoft.com/office/drawing/2014/main" id="{036AEA86-F3E3-CB89-A229-191B7327A5B7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8646" y="1718589"/>
            <a:ext cx="6116177" cy="432928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pole tekstowe 6">
            <a:extLst>
              <a:ext uri="{FF2B5EF4-FFF2-40B4-BE49-F238E27FC236}">
                <a16:creationId xmlns:a16="http://schemas.microsoft.com/office/drawing/2014/main" id="{F3D7B2D8-5924-3EF5-5063-B0B9CEDABE5D}"/>
              </a:ext>
            </a:extLst>
          </p:cNvPr>
          <p:cNvSpPr txBox="1"/>
          <p:nvPr/>
        </p:nvSpPr>
        <p:spPr>
          <a:xfrm>
            <a:off x="7012405" y="4808167"/>
            <a:ext cx="510740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dirty="0" err="1"/>
              <a:t>Unscrew</a:t>
            </a:r>
            <a:r>
              <a:rPr lang="pl-PL" dirty="0"/>
              <a:t> the </a:t>
            </a:r>
            <a:r>
              <a:rPr lang="pl-PL" dirty="0" err="1"/>
              <a:t>frame</a:t>
            </a:r>
            <a:r>
              <a:rPr lang="pl-PL" dirty="0"/>
              <a:t>/</a:t>
            </a:r>
            <a:r>
              <a:rPr lang="pl-PL" dirty="0" err="1"/>
              <a:t>loosen</a:t>
            </a:r>
            <a:r>
              <a:rPr lang="pl-PL" dirty="0"/>
              <a:t> the </a:t>
            </a:r>
            <a:r>
              <a:rPr lang="pl-PL" dirty="0" err="1"/>
              <a:t>screws</a:t>
            </a:r>
            <a:r>
              <a:rPr lang="pl-PL" dirty="0"/>
              <a:t>, </a:t>
            </a:r>
            <a:r>
              <a:rPr lang="pl-PL" dirty="0" err="1"/>
              <a:t>peel</a:t>
            </a:r>
            <a:r>
              <a:rPr lang="pl-PL" dirty="0"/>
              <a:t> off </a:t>
            </a:r>
            <a:r>
              <a:rPr lang="pl-PL" dirty="0" err="1"/>
              <a:t>each</a:t>
            </a:r>
            <a:r>
              <a:rPr lang="pl-PL" dirty="0"/>
              <a:t> </a:t>
            </a:r>
            <a:r>
              <a:rPr lang="pl-PL" dirty="0" err="1"/>
              <a:t>foil</a:t>
            </a:r>
            <a:r>
              <a:rPr lang="pl-PL" dirty="0"/>
              <a:t> from the matrix and </a:t>
            </a:r>
            <a:r>
              <a:rPr lang="pl-PL" dirty="0" err="1"/>
              <a:t>rubberpad</a:t>
            </a:r>
            <a:r>
              <a:rPr lang="pl-PL" dirty="0"/>
              <a:t> </a:t>
            </a:r>
            <a:r>
              <a:rPr lang="pl-PL" dirty="0" err="1"/>
              <a:t>because</a:t>
            </a:r>
            <a:r>
              <a:rPr lang="pl-PL" dirty="0"/>
              <a:t> </a:t>
            </a:r>
            <a:r>
              <a:rPr lang="pl-PL" dirty="0" err="1"/>
              <a:t>it</a:t>
            </a:r>
            <a:r>
              <a:rPr lang="pl-PL" dirty="0"/>
              <a:t> </a:t>
            </a:r>
            <a:r>
              <a:rPr lang="pl-PL" dirty="0" err="1"/>
              <a:t>can</a:t>
            </a:r>
            <a:r>
              <a:rPr lang="pl-PL" dirty="0"/>
              <a:t> </a:t>
            </a:r>
            <a:r>
              <a:rPr lang="pl-PL" dirty="0" err="1"/>
              <a:t>stretch</a:t>
            </a:r>
            <a:r>
              <a:rPr lang="pl-PL" dirty="0"/>
              <a:t> on the OC</a:t>
            </a:r>
          </a:p>
        </p:txBody>
      </p:sp>
    </p:spTree>
    <p:extLst>
      <p:ext uri="{BB962C8B-B14F-4D97-AF65-F5344CB8AC3E}">
        <p14:creationId xmlns:p14="http://schemas.microsoft.com/office/powerpoint/2010/main" val="28640333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>
            <a:extLst>
              <a:ext uri="{FF2B5EF4-FFF2-40B4-BE49-F238E27FC236}">
                <a16:creationId xmlns:a16="http://schemas.microsoft.com/office/drawing/2014/main" id="{3EC11C80-593E-47D6-1406-B2AA393D06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83285" y="141175"/>
            <a:ext cx="761427" cy="40284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15" name="pole tekstowe 14">
            <a:extLst>
              <a:ext uri="{FF2B5EF4-FFF2-40B4-BE49-F238E27FC236}">
                <a16:creationId xmlns:a16="http://schemas.microsoft.com/office/drawing/2014/main" id="{5642BF57-8172-6149-C209-74F8C349414C}"/>
              </a:ext>
            </a:extLst>
          </p:cNvPr>
          <p:cNvSpPr txBox="1"/>
          <p:nvPr/>
        </p:nvSpPr>
        <p:spPr>
          <a:xfrm>
            <a:off x="3775676" y="342599"/>
            <a:ext cx="61962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3600" b="1" dirty="0" err="1"/>
              <a:t>Quick</a:t>
            </a:r>
            <a:r>
              <a:rPr lang="pl-PL" sz="3600" b="1" dirty="0"/>
              <a:t> step</a:t>
            </a:r>
            <a:r>
              <a:rPr lang="en-US" sz="3600" b="1" dirty="0"/>
              <a:t> of Repair</a:t>
            </a:r>
          </a:p>
        </p:txBody>
      </p:sp>
      <p:pic>
        <p:nvPicPr>
          <p:cNvPr id="2050" name="Obraz 1">
            <a:extLst>
              <a:ext uri="{FF2B5EF4-FFF2-40B4-BE49-F238E27FC236}">
                <a16:creationId xmlns:a16="http://schemas.microsoft.com/office/drawing/2014/main" id="{3FE9785B-EB74-F869-1EBD-87BBF77911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040" y="1749515"/>
            <a:ext cx="6732927" cy="4256634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pole tekstowe 4">
            <a:extLst>
              <a:ext uri="{FF2B5EF4-FFF2-40B4-BE49-F238E27FC236}">
                <a16:creationId xmlns:a16="http://schemas.microsoft.com/office/drawing/2014/main" id="{DE4F25C6-0485-81DA-71A0-68BA83756B07}"/>
              </a:ext>
            </a:extLst>
          </p:cNvPr>
          <p:cNvSpPr txBox="1"/>
          <p:nvPr/>
        </p:nvSpPr>
        <p:spPr>
          <a:xfrm>
            <a:off x="7862638" y="5082819"/>
            <a:ext cx="403258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dirty="0" err="1"/>
              <a:t>Check</a:t>
            </a:r>
            <a:r>
              <a:rPr lang="pl-PL" dirty="0"/>
              <a:t> </a:t>
            </a:r>
            <a:r>
              <a:rPr lang="pl-PL" dirty="0" err="1"/>
              <a:t>if</a:t>
            </a:r>
            <a:r>
              <a:rPr lang="pl-PL" dirty="0"/>
              <a:t> the </a:t>
            </a:r>
            <a:r>
              <a:rPr lang="pl-PL" dirty="0" err="1"/>
              <a:t>leak</a:t>
            </a:r>
            <a:r>
              <a:rPr lang="pl-PL" dirty="0"/>
              <a:t> </a:t>
            </a:r>
            <a:r>
              <a:rPr lang="pl-PL" dirty="0" err="1"/>
              <a:t>is</a:t>
            </a:r>
            <a:r>
              <a:rPr lang="pl-PL" dirty="0"/>
              <a:t> </a:t>
            </a:r>
            <a:r>
              <a:rPr lang="pl-PL" dirty="0" err="1"/>
              <a:t>caused</a:t>
            </a:r>
            <a:r>
              <a:rPr lang="pl-PL" dirty="0"/>
              <a:t> by a </a:t>
            </a:r>
            <a:r>
              <a:rPr lang="pl-PL" dirty="0" err="1"/>
              <a:t>damaged</a:t>
            </a:r>
            <a:r>
              <a:rPr lang="pl-PL" dirty="0"/>
              <a:t> part </a:t>
            </a:r>
            <a:r>
              <a:rPr lang="pl-PL" dirty="0" err="1"/>
              <a:t>inside</a:t>
            </a:r>
            <a:r>
              <a:rPr lang="pl-PL" dirty="0"/>
              <a:t> the panel by </a:t>
            </a:r>
            <a:r>
              <a:rPr lang="pl-PL" dirty="0" err="1"/>
              <a:t>correctly</a:t>
            </a:r>
            <a:r>
              <a:rPr lang="pl-PL" dirty="0"/>
              <a:t> </a:t>
            </a:r>
            <a:r>
              <a:rPr lang="pl-PL" dirty="0" err="1"/>
              <a:t>identifying</a:t>
            </a:r>
            <a:r>
              <a:rPr lang="pl-PL" dirty="0"/>
              <a:t> the </a:t>
            </a:r>
            <a:r>
              <a:rPr lang="pl-PL" dirty="0" err="1"/>
              <a:t>defect</a:t>
            </a:r>
            <a:r>
              <a:rPr lang="pl-PL" dirty="0"/>
              <a:t>.</a:t>
            </a:r>
          </a:p>
        </p:txBody>
      </p:sp>
      <p:pic>
        <p:nvPicPr>
          <p:cNvPr id="6" name="图片 18">
            <a:extLst>
              <a:ext uri="{FF2B5EF4-FFF2-40B4-BE49-F238E27FC236}">
                <a16:creationId xmlns:a16="http://schemas.microsoft.com/office/drawing/2014/main" id="{7C82FBFF-CFE3-A51D-8A5E-F4DC84C13F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76739" y="1282718"/>
            <a:ext cx="3404381" cy="2257889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4827062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4"/>
          <p:cNvSpPr txBox="1">
            <a:spLocks/>
          </p:cNvSpPr>
          <p:nvPr/>
        </p:nvSpPr>
        <p:spPr bwMode="auto">
          <a:xfrm>
            <a:off x="10044027" y="6205410"/>
            <a:ext cx="2663652" cy="9361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72EA"/>
              </a:buClr>
              <a:buFont typeface="Wingdings 3" pitchFamily="18" charset="2"/>
              <a:buChar char="}"/>
              <a:defRPr sz="2400" b="0" u="sng">
                <a:solidFill>
                  <a:schemeClr val="tx1"/>
                </a:solidFill>
                <a:latin typeface="+mn-lt"/>
                <a:ea typeface="微软雅黑" pitchFamily="34" charset="-122"/>
                <a:cs typeface="+mn-cs"/>
              </a:defRPr>
            </a:lvl1pPr>
            <a:lvl2pPr marL="914400" indent="-457200" algn="l" rtl="0" eaLnBrk="0" fontAlgn="base" hangingPunct="0"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defRPr sz="2000" b="0">
                <a:solidFill>
                  <a:schemeClr val="tx1"/>
                </a:solidFill>
                <a:latin typeface="+mn-lt"/>
                <a:ea typeface="微软雅黑" pitchFamily="34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0">
                <a:solidFill>
                  <a:schemeClr val="tx1"/>
                </a:solidFill>
                <a:latin typeface="+mn-lt"/>
                <a:ea typeface="微软雅黑" pitchFamily="34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 b="0">
                <a:solidFill>
                  <a:schemeClr val="tx1"/>
                </a:solidFill>
                <a:latin typeface="+mn-lt"/>
                <a:ea typeface="微软雅黑" pitchFamily="34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 b="0">
                <a:solidFill>
                  <a:schemeClr val="tx1"/>
                </a:solidFill>
                <a:latin typeface="+mn-lt"/>
                <a:ea typeface="微软雅黑" pitchFamily="34" charset="-122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endParaRPr lang="pl-PL" altLang="zh-CN" sz="1200" kern="0" dirty="0"/>
          </a:p>
          <a:p>
            <a:r>
              <a:rPr lang="pl-PL" altLang="zh-CN" sz="1200" dirty="0"/>
              <a:t>Łukasz Gruszczyński</a:t>
            </a:r>
            <a:endParaRPr lang="pl-PL" altLang="zh-CN" sz="800" dirty="0"/>
          </a:p>
        </p:txBody>
      </p:sp>
      <p:sp>
        <p:nvSpPr>
          <p:cNvPr id="4" name="Prostokąt 3"/>
          <p:cNvSpPr/>
          <p:nvPr/>
        </p:nvSpPr>
        <p:spPr>
          <a:xfrm>
            <a:off x="4109355" y="2795155"/>
            <a:ext cx="364394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sz="4400" b="1" i="1" dirty="0"/>
              <a:t>THANK YOU !</a:t>
            </a: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FE889232-29F5-70EF-6EED-A22DEB483D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4517" y="141174"/>
            <a:ext cx="1340196" cy="709057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900568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rostokąt 3"/>
          <p:cNvSpPr/>
          <p:nvPr/>
        </p:nvSpPr>
        <p:spPr>
          <a:xfrm>
            <a:off x="1366156" y="1779265"/>
            <a:ext cx="9615133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sz="6000" b="1" u="sng" dirty="0"/>
              <a:t>Light leak repair methods</a:t>
            </a: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374FF2F1-DCFD-8FE6-75FB-905C76C3E4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83285" y="141175"/>
            <a:ext cx="761427" cy="40284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pole tekstowe 4">
            <a:extLst>
              <a:ext uri="{FF2B5EF4-FFF2-40B4-BE49-F238E27FC236}">
                <a16:creationId xmlns:a16="http://schemas.microsoft.com/office/drawing/2014/main" id="{AEBEA901-FC9D-7975-38A1-D4D833521671}"/>
              </a:ext>
            </a:extLst>
          </p:cNvPr>
          <p:cNvSpPr txBox="1"/>
          <p:nvPr/>
        </p:nvSpPr>
        <p:spPr>
          <a:xfrm>
            <a:off x="4942973" y="3139743"/>
            <a:ext cx="619626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5400" b="1" dirty="0">
                <a:hlinkClick r:id="rId4"/>
              </a:rPr>
              <a:t>LINK</a:t>
            </a:r>
            <a:endParaRPr lang="pl-PL" sz="5400" b="1" dirty="0"/>
          </a:p>
        </p:txBody>
      </p:sp>
    </p:spTree>
    <p:extLst>
      <p:ext uri="{BB962C8B-B14F-4D97-AF65-F5344CB8AC3E}">
        <p14:creationId xmlns:p14="http://schemas.microsoft.com/office/powerpoint/2010/main" val="30873579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rostokąt 3"/>
          <p:cNvSpPr/>
          <p:nvPr/>
        </p:nvSpPr>
        <p:spPr>
          <a:xfrm>
            <a:off x="1237820" y="2795156"/>
            <a:ext cx="919995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/>
              <a:t>examples of causes of light leakage</a:t>
            </a:r>
            <a:endParaRPr lang="pl-PL" sz="4000" b="1" dirty="0"/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9705FB9F-16A7-4452-75E4-8D7A6D5716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83285" y="141175"/>
            <a:ext cx="761427" cy="40284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617650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-1604211" y="-2366081"/>
            <a:ext cx="8001000" cy="2971801"/>
          </a:xfrm>
        </p:spPr>
        <p:txBody>
          <a:bodyPr>
            <a:normAutofit/>
          </a:bodyPr>
          <a:lstStyle/>
          <a:p>
            <a:r>
              <a:rPr lang="pl-PL" sz="2800" b="1" dirty="0"/>
              <a:t>light leakage</a:t>
            </a:r>
          </a:p>
        </p:txBody>
      </p:sp>
      <p:sp>
        <p:nvSpPr>
          <p:cNvPr id="12" name="Prostokąt 11"/>
          <p:cNvSpPr/>
          <p:nvPr/>
        </p:nvSpPr>
        <p:spPr>
          <a:xfrm>
            <a:off x="276726" y="842675"/>
            <a:ext cx="4457709" cy="2232718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762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LIGHT LEAKEGE </a:t>
            </a:r>
          </a:p>
          <a:p>
            <a:pPr algn="ctr"/>
            <a:r>
              <a:rPr lang="pl-PL" dirty="0"/>
              <a:t>BY POINT PRESSURE</a:t>
            </a:r>
          </a:p>
        </p:txBody>
      </p:sp>
      <p:sp>
        <p:nvSpPr>
          <p:cNvPr id="13" name="Prostokąt 12"/>
          <p:cNvSpPr/>
          <p:nvPr/>
        </p:nvSpPr>
        <p:spPr>
          <a:xfrm>
            <a:off x="276726" y="3811179"/>
            <a:ext cx="4457709" cy="2232718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762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LIGHT LEAKEGE </a:t>
            </a:r>
          </a:p>
        </p:txBody>
      </p:sp>
      <p:sp>
        <p:nvSpPr>
          <p:cNvPr id="14" name="Trapez 13"/>
          <p:cNvSpPr/>
          <p:nvPr/>
        </p:nvSpPr>
        <p:spPr>
          <a:xfrm>
            <a:off x="436396" y="5828832"/>
            <a:ext cx="433137" cy="176463"/>
          </a:xfrm>
          <a:prstGeom prst="trapezoid">
            <a:avLst/>
          </a:prstGeom>
          <a:gradFill flip="none" rotWithShape="1">
            <a:gsLst>
              <a:gs pos="0">
                <a:schemeClr val="bg1">
                  <a:lumMod val="65000"/>
                  <a:lumOff val="35000"/>
                  <a:shade val="30000"/>
                  <a:satMod val="115000"/>
                </a:schemeClr>
              </a:gs>
              <a:gs pos="50000">
                <a:schemeClr val="bg1">
                  <a:lumMod val="65000"/>
                  <a:lumOff val="35000"/>
                  <a:shade val="67500"/>
                  <a:satMod val="115000"/>
                </a:schemeClr>
              </a:gs>
              <a:gs pos="100000">
                <a:schemeClr val="bg1">
                  <a:lumMod val="65000"/>
                  <a:lumOff val="35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5" name="Trapez 14"/>
          <p:cNvSpPr/>
          <p:nvPr/>
        </p:nvSpPr>
        <p:spPr>
          <a:xfrm rot="5400000">
            <a:off x="187743" y="3983990"/>
            <a:ext cx="433137" cy="176463"/>
          </a:xfrm>
          <a:prstGeom prst="trapezoid">
            <a:avLst/>
          </a:prstGeom>
          <a:gradFill flip="none" rotWithShape="1">
            <a:gsLst>
              <a:gs pos="0">
                <a:schemeClr val="bg1">
                  <a:lumMod val="65000"/>
                  <a:lumOff val="35000"/>
                  <a:shade val="30000"/>
                  <a:satMod val="115000"/>
                </a:schemeClr>
              </a:gs>
              <a:gs pos="50000">
                <a:schemeClr val="bg1">
                  <a:lumMod val="65000"/>
                  <a:lumOff val="35000"/>
                  <a:shade val="67500"/>
                  <a:satMod val="115000"/>
                </a:schemeClr>
              </a:gs>
              <a:gs pos="100000">
                <a:schemeClr val="bg1">
                  <a:lumMod val="65000"/>
                  <a:lumOff val="35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6" name="Trapez 15"/>
          <p:cNvSpPr/>
          <p:nvPr/>
        </p:nvSpPr>
        <p:spPr>
          <a:xfrm rot="16200000">
            <a:off x="4390775" y="4457232"/>
            <a:ext cx="433137" cy="176463"/>
          </a:xfrm>
          <a:prstGeom prst="trapezoid">
            <a:avLst/>
          </a:prstGeom>
          <a:gradFill flip="none" rotWithShape="1">
            <a:gsLst>
              <a:gs pos="0">
                <a:schemeClr val="bg1">
                  <a:lumMod val="65000"/>
                  <a:lumOff val="35000"/>
                  <a:shade val="30000"/>
                  <a:satMod val="115000"/>
                </a:schemeClr>
              </a:gs>
              <a:gs pos="50000">
                <a:schemeClr val="bg1">
                  <a:lumMod val="65000"/>
                  <a:lumOff val="35000"/>
                  <a:shade val="67500"/>
                  <a:satMod val="115000"/>
                </a:schemeClr>
              </a:gs>
              <a:gs pos="100000">
                <a:schemeClr val="bg1">
                  <a:lumMod val="65000"/>
                  <a:lumOff val="35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7" name="Trapez 16"/>
          <p:cNvSpPr/>
          <p:nvPr/>
        </p:nvSpPr>
        <p:spPr>
          <a:xfrm>
            <a:off x="436397" y="2860327"/>
            <a:ext cx="433137" cy="176463"/>
          </a:xfrm>
          <a:prstGeom prst="trapezoid">
            <a:avLst/>
          </a:prstGeom>
          <a:gradFill flip="none" rotWithShape="1">
            <a:gsLst>
              <a:gs pos="0">
                <a:schemeClr val="accent4">
                  <a:lumMod val="50000"/>
                  <a:shade val="30000"/>
                  <a:satMod val="115000"/>
                </a:schemeClr>
              </a:gs>
              <a:gs pos="50000">
                <a:schemeClr val="accent4">
                  <a:lumMod val="50000"/>
                  <a:shade val="67500"/>
                  <a:satMod val="115000"/>
                </a:schemeClr>
              </a:gs>
              <a:gs pos="100000">
                <a:schemeClr val="accent4">
                  <a:lumMod val="5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8" name="Trapez 17"/>
          <p:cNvSpPr/>
          <p:nvPr/>
        </p:nvSpPr>
        <p:spPr>
          <a:xfrm rot="5400000">
            <a:off x="187744" y="1015485"/>
            <a:ext cx="433137" cy="176463"/>
          </a:xfrm>
          <a:prstGeom prst="trapezoid">
            <a:avLst/>
          </a:prstGeom>
          <a:gradFill flip="none" rotWithShape="1">
            <a:gsLst>
              <a:gs pos="0">
                <a:schemeClr val="accent4">
                  <a:lumMod val="50000"/>
                  <a:shade val="30000"/>
                  <a:satMod val="115000"/>
                </a:schemeClr>
              </a:gs>
              <a:gs pos="50000">
                <a:schemeClr val="accent4">
                  <a:lumMod val="50000"/>
                  <a:shade val="67500"/>
                  <a:satMod val="115000"/>
                </a:schemeClr>
              </a:gs>
              <a:gs pos="100000">
                <a:schemeClr val="accent4">
                  <a:lumMod val="5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9" name="Trapez 18"/>
          <p:cNvSpPr/>
          <p:nvPr/>
        </p:nvSpPr>
        <p:spPr>
          <a:xfrm rot="16200000">
            <a:off x="4390776" y="1488727"/>
            <a:ext cx="433137" cy="176463"/>
          </a:xfrm>
          <a:prstGeom prst="trapezoid">
            <a:avLst/>
          </a:prstGeom>
          <a:gradFill flip="none" rotWithShape="1">
            <a:gsLst>
              <a:gs pos="0">
                <a:schemeClr val="accent4">
                  <a:lumMod val="50000"/>
                  <a:shade val="30000"/>
                  <a:satMod val="115000"/>
                </a:schemeClr>
              </a:gs>
              <a:gs pos="50000">
                <a:schemeClr val="accent4">
                  <a:lumMod val="50000"/>
                  <a:shade val="67500"/>
                  <a:satMod val="115000"/>
                </a:schemeClr>
              </a:gs>
              <a:gs pos="100000">
                <a:schemeClr val="accent4">
                  <a:lumMod val="5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0" name="Prostokąt 19"/>
          <p:cNvSpPr/>
          <p:nvPr/>
        </p:nvSpPr>
        <p:spPr>
          <a:xfrm>
            <a:off x="258056" y="6161609"/>
            <a:ext cx="4495048" cy="40011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pl-PL" sz="1000" b="1" dirty="0"/>
              <a:t>Light leakage caused by incorrectly installed reflector, B/L deformation, uneven backlight, middleframe </a:t>
            </a:r>
            <a:r>
              <a:rPr lang="pl-PL" sz="1000" b="1" dirty="0" err="1"/>
              <a:t>bent</a:t>
            </a:r>
            <a:endParaRPr lang="pl-PL" sz="1000" b="1" dirty="0"/>
          </a:p>
        </p:txBody>
      </p:sp>
      <p:sp>
        <p:nvSpPr>
          <p:cNvPr id="21" name="Prostokąt 20"/>
          <p:cNvSpPr/>
          <p:nvPr/>
        </p:nvSpPr>
        <p:spPr>
          <a:xfrm>
            <a:off x="197019" y="3168116"/>
            <a:ext cx="4556086" cy="40011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pl-PL" sz="1000" b="1" dirty="0"/>
              <a:t>Light leakage caused by point pressure, e.g. rubber under the OC pressing on the OC, foreign body under the FC, incorrect FC assembly</a:t>
            </a:r>
          </a:p>
        </p:txBody>
      </p:sp>
      <p:pic>
        <p:nvPicPr>
          <p:cNvPr id="26" name="Obraz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 flipV="1">
            <a:off x="9231289" y="3513290"/>
            <a:ext cx="2225738" cy="3144967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9" name="Obraz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6648" y="410947"/>
            <a:ext cx="3144967" cy="222366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0" name="Obraz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1647" y="1784781"/>
            <a:ext cx="2245159" cy="158339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1" name="Obraz 30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86649" y="3972504"/>
            <a:ext cx="3144967" cy="2226139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2" name="Obraz 31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71674" y="535233"/>
            <a:ext cx="3144967" cy="2226139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Prostokąt 2"/>
          <p:cNvSpPr/>
          <p:nvPr/>
        </p:nvSpPr>
        <p:spPr>
          <a:xfrm>
            <a:off x="5670531" y="1352833"/>
            <a:ext cx="21771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dirty="0"/>
              <a:t>has a yellow glow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9D35FF5F-C680-0506-A845-1DB2199AFC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283285" y="141175"/>
            <a:ext cx="761427" cy="40284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403826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427" y="1511941"/>
            <a:ext cx="3673677" cy="275525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Obraz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3288" y="1511940"/>
            <a:ext cx="3707342" cy="275525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Obraz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3815" y="1511939"/>
            <a:ext cx="3707342" cy="275525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Prostokąt 1"/>
          <p:cNvSpPr/>
          <p:nvPr/>
        </p:nvSpPr>
        <p:spPr>
          <a:xfrm>
            <a:off x="-1034735" y="795771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pl-PL" dirty="0"/>
              <a:t>LIGHT LEAKEGE </a:t>
            </a:r>
          </a:p>
          <a:p>
            <a:pPr algn="ctr"/>
            <a:r>
              <a:rPr lang="pl-PL" dirty="0"/>
              <a:t>BY POINT PRESSURE</a:t>
            </a:r>
          </a:p>
        </p:txBody>
      </p:sp>
      <p:sp>
        <p:nvSpPr>
          <p:cNvPr id="7" name="Prostokąt 6"/>
          <p:cNvSpPr/>
          <p:nvPr/>
        </p:nvSpPr>
        <p:spPr>
          <a:xfrm>
            <a:off x="4354102" y="795770"/>
            <a:ext cx="330571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l-PL" dirty="0"/>
              <a:t>LIGHT LEAKEGE </a:t>
            </a:r>
          </a:p>
          <a:p>
            <a:pPr algn="ctr"/>
            <a:r>
              <a:rPr lang="pl-PL" dirty="0"/>
              <a:t>CAUSED BY VISIBLE FC DENT </a:t>
            </a:r>
          </a:p>
        </p:txBody>
      </p:sp>
      <p:sp>
        <p:nvSpPr>
          <p:cNvPr id="8" name="Prostokąt 7"/>
          <p:cNvSpPr/>
          <p:nvPr/>
        </p:nvSpPr>
        <p:spPr>
          <a:xfrm>
            <a:off x="7744964" y="795770"/>
            <a:ext cx="425629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l-PL" dirty="0"/>
              <a:t>LIGHT LEAKEGE </a:t>
            </a:r>
          </a:p>
          <a:p>
            <a:pPr algn="ctr"/>
            <a:r>
              <a:rPr lang="pl-PL" dirty="0"/>
              <a:t>REPAIRD BY CHANGE FRONT COVER </a:t>
            </a:r>
          </a:p>
        </p:txBody>
      </p:sp>
      <p:pic>
        <p:nvPicPr>
          <p:cNvPr id="9" name="Obraz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57078" y="4417246"/>
            <a:ext cx="4563510" cy="141972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Obraz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41381" y="4417246"/>
            <a:ext cx="2870021" cy="141972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2" name="pole tekstowe 11"/>
          <p:cNvSpPr txBox="1"/>
          <p:nvPr/>
        </p:nvSpPr>
        <p:spPr>
          <a:xfrm>
            <a:off x="9756837" y="2520236"/>
            <a:ext cx="5212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b="1" dirty="0">
                <a:solidFill>
                  <a:srgbClr val="00B050"/>
                </a:solidFill>
              </a:rPr>
              <a:t>OK</a:t>
            </a:r>
          </a:p>
        </p:txBody>
      </p:sp>
      <p:sp>
        <p:nvSpPr>
          <p:cNvPr id="13" name="pole tekstowe 12"/>
          <p:cNvSpPr txBox="1"/>
          <p:nvPr/>
        </p:nvSpPr>
        <p:spPr>
          <a:xfrm>
            <a:off x="5731884" y="2440026"/>
            <a:ext cx="550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b="1" dirty="0">
                <a:solidFill>
                  <a:srgbClr val="FF0000"/>
                </a:solidFill>
              </a:rPr>
              <a:t>NG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AC8DC997-7BC2-FE51-CD10-5ED23B2375D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283285" y="141175"/>
            <a:ext cx="761427" cy="40284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256994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az 1" descr="image00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1148" y="2162135"/>
            <a:ext cx="7175641" cy="4034066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Obraz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772" y="568746"/>
            <a:ext cx="3581754" cy="2509842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Obraz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218" y="3850491"/>
            <a:ext cx="3581754" cy="2509842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pole tekstowe 3"/>
          <p:cNvSpPr txBox="1"/>
          <p:nvPr/>
        </p:nvSpPr>
        <p:spPr>
          <a:xfrm>
            <a:off x="1874446" y="199414"/>
            <a:ext cx="558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b="1" dirty="0">
                <a:solidFill>
                  <a:srgbClr val="FF0000"/>
                </a:solidFill>
              </a:rPr>
              <a:t>NG</a:t>
            </a:r>
          </a:p>
        </p:txBody>
      </p:sp>
      <p:sp>
        <p:nvSpPr>
          <p:cNvPr id="9" name="pole tekstowe 8"/>
          <p:cNvSpPr txBox="1"/>
          <p:nvPr/>
        </p:nvSpPr>
        <p:spPr>
          <a:xfrm>
            <a:off x="1874446" y="3400563"/>
            <a:ext cx="5212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b="1" dirty="0">
                <a:solidFill>
                  <a:schemeClr val="accent3">
                    <a:lumMod val="75000"/>
                  </a:schemeClr>
                </a:solidFill>
              </a:rPr>
              <a:t>OK</a:t>
            </a:r>
          </a:p>
        </p:txBody>
      </p:sp>
      <p:pic>
        <p:nvPicPr>
          <p:cNvPr id="12" name="Obraz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82248" y="2315654"/>
            <a:ext cx="2091269" cy="1945592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4" name="Prostokąt 13"/>
          <p:cNvSpPr/>
          <p:nvPr/>
        </p:nvSpPr>
        <p:spPr>
          <a:xfrm>
            <a:off x="4471148" y="866274"/>
            <a:ext cx="5811842" cy="646331"/>
          </a:xfrm>
          <a:prstGeom prst="rect">
            <a:avLst/>
          </a:prstGeom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pl-PL" dirty="0">
                <a:solidFill>
                  <a:schemeClr val="accent4">
                    <a:lumMod val="75000"/>
                  </a:schemeClr>
                </a:solidFill>
              </a:rPr>
              <a:t>Example of light leakage caused by  point pressure under the OC - incorrectly glued rubber</a:t>
            </a:r>
          </a:p>
        </p:txBody>
      </p:sp>
      <p:sp>
        <p:nvSpPr>
          <p:cNvPr id="2" name="Owal 1"/>
          <p:cNvSpPr/>
          <p:nvPr/>
        </p:nvSpPr>
        <p:spPr>
          <a:xfrm>
            <a:off x="1874446" y="1420567"/>
            <a:ext cx="1390122" cy="87186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6E7650B4-962F-9128-B219-64DB9EBEB9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83285" y="141175"/>
            <a:ext cx="761427" cy="40284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038246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533" y="264044"/>
            <a:ext cx="3404381" cy="2257889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0847" y="773724"/>
            <a:ext cx="2872441" cy="1599869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3" name="Obraz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769" y="2851020"/>
            <a:ext cx="3404381" cy="2257888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4" name="Obraz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0848" y="2955489"/>
            <a:ext cx="2872441" cy="1599343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5" name="Prostokąt 14"/>
          <p:cNvSpPr/>
          <p:nvPr/>
        </p:nvSpPr>
        <p:spPr>
          <a:xfrm>
            <a:off x="312819" y="5285595"/>
            <a:ext cx="4531897" cy="138499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pl-PL" sz="1400" b="1" dirty="0"/>
              <a:t>The most serious location of light leakage is the wavy deformation of the </a:t>
            </a:r>
            <a:r>
              <a:rPr lang="pl-PL" sz="1400" b="1" dirty="0" err="1"/>
              <a:t>middle</a:t>
            </a:r>
            <a:r>
              <a:rPr lang="pl-PL" sz="1400" b="1" dirty="0"/>
              <a:t> frame </a:t>
            </a:r>
            <a:r>
              <a:rPr lang="pl-PL" sz="1400" b="1" dirty="0" err="1"/>
              <a:t>pushing</a:t>
            </a:r>
            <a:r>
              <a:rPr lang="pl-PL" sz="1400" b="1" dirty="0"/>
              <a:t> </a:t>
            </a:r>
            <a:r>
              <a:rPr lang="pl-PL" sz="1400" b="1" dirty="0" err="1"/>
              <a:t>up</a:t>
            </a:r>
            <a:r>
              <a:rPr lang="pl-PL" sz="1400" b="1" dirty="0"/>
              <a:t> to the OC light leakage. </a:t>
            </a:r>
            <a:r>
              <a:rPr lang="pl-PL" sz="1400" b="1" dirty="0" err="1"/>
              <a:t>Confirm</a:t>
            </a:r>
            <a:r>
              <a:rPr lang="pl-PL" sz="1400" b="1" dirty="0"/>
              <a:t> the </a:t>
            </a:r>
            <a:r>
              <a:rPr lang="pl-PL" sz="1400" b="1" dirty="0" err="1"/>
              <a:t>upper</a:t>
            </a:r>
            <a:r>
              <a:rPr lang="pl-PL" sz="1400" b="1" dirty="0"/>
              <a:t> limit of the bending </a:t>
            </a:r>
            <a:r>
              <a:rPr lang="pl-PL" sz="1400" b="1" dirty="0" err="1"/>
              <a:t>angle</a:t>
            </a:r>
            <a:r>
              <a:rPr lang="pl-PL" sz="1400" b="1" dirty="0"/>
              <a:t> on the </a:t>
            </a:r>
            <a:r>
              <a:rPr lang="pl-PL" sz="1400" b="1" dirty="0" err="1"/>
              <a:t>sky</a:t>
            </a:r>
            <a:r>
              <a:rPr lang="pl-PL" sz="1400" b="1" dirty="0"/>
              <a:t> </a:t>
            </a:r>
            <a:r>
              <a:rPr lang="pl-PL" sz="1400" b="1" dirty="0" err="1"/>
              <a:t>side</a:t>
            </a:r>
            <a:r>
              <a:rPr lang="pl-PL" sz="1400" b="1" dirty="0"/>
              <a:t> of the </a:t>
            </a:r>
            <a:r>
              <a:rPr lang="pl-PL" sz="1400" b="1" dirty="0" err="1"/>
              <a:t>interference</a:t>
            </a:r>
            <a:r>
              <a:rPr lang="pl-PL" sz="1400" b="1" dirty="0"/>
              <a:t> point of the </a:t>
            </a:r>
            <a:r>
              <a:rPr lang="pl-PL" sz="1400" b="1" dirty="0" err="1"/>
              <a:t>backplane</a:t>
            </a:r>
            <a:r>
              <a:rPr lang="pl-PL" sz="1400" b="1" dirty="0"/>
              <a:t>, and the </a:t>
            </a:r>
            <a:r>
              <a:rPr lang="pl-PL" sz="1400" b="1" dirty="0" err="1"/>
              <a:t>upper</a:t>
            </a:r>
            <a:r>
              <a:rPr lang="pl-PL" sz="1400" b="1" dirty="0"/>
              <a:t> limit of the </a:t>
            </a:r>
            <a:r>
              <a:rPr lang="pl-PL" sz="1400" b="1" dirty="0" err="1"/>
              <a:t>mounting</a:t>
            </a:r>
            <a:r>
              <a:rPr lang="pl-PL" sz="1400" b="1" dirty="0"/>
              <a:t> </a:t>
            </a:r>
            <a:r>
              <a:rPr lang="pl-PL" sz="1400" b="1" dirty="0" err="1"/>
              <a:t>ear</a:t>
            </a:r>
            <a:r>
              <a:rPr lang="pl-PL" sz="1400" b="1" dirty="0"/>
              <a:t> </a:t>
            </a:r>
            <a:r>
              <a:rPr lang="pl-PL" sz="1400" b="1" dirty="0" err="1"/>
              <a:t>height</a:t>
            </a:r>
            <a:r>
              <a:rPr lang="pl-PL" sz="1400" b="1" dirty="0"/>
              <a:t>. </a:t>
            </a:r>
          </a:p>
        </p:txBody>
      </p:sp>
      <p:sp>
        <p:nvSpPr>
          <p:cNvPr id="6" name="Prostokąt 5"/>
          <p:cNvSpPr/>
          <p:nvPr/>
        </p:nvSpPr>
        <p:spPr>
          <a:xfrm>
            <a:off x="7371347" y="5719095"/>
            <a:ext cx="475648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1200" b="1" dirty="0"/>
              <a:t>The </a:t>
            </a:r>
            <a:r>
              <a:rPr lang="pl-PL" sz="1200" b="1" dirty="0" err="1"/>
              <a:t>tongue</a:t>
            </a:r>
            <a:r>
              <a:rPr lang="pl-PL" sz="1200" b="1" dirty="0"/>
              <a:t> piece </a:t>
            </a:r>
            <a:r>
              <a:rPr lang="pl-PL" sz="1200" b="1" dirty="0" err="1"/>
              <a:t>pushes</a:t>
            </a:r>
            <a:r>
              <a:rPr lang="pl-PL" sz="1200" b="1" dirty="0"/>
              <a:t> up. Light leakage is caused by the </a:t>
            </a:r>
            <a:r>
              <a:rPr lang="pl-PL" sz="1200" b="1" dirty="0" err="1"/>
              <a:t>angle</a:t>
            </a:r>
            <a:r>
              <a:rPr lang="pl-PL" sz="1200" b="1" dirty="0"/>
              <a:t> in the PP </a:t>
            </a:r>
            <a:r>
              <a:rPr lang="pl-PL" sz="1200" b="1" dirty="0" err="1"/>
              <a:t>stage</a:t>
            </a:r>
            <a:r>
              <a:rPr lang="pl-PL" sz="1200" b="1" dirty="0"/>
              <a:t>. </a:t>
            </a:r>
            <a:r>
              <a:rPr lang="pl-PL" sz="1200" b="1" dirty="0" err="1"/>
              <a:t>Although</a:t>
            </a:r>
            <a:r>
              <a:rPr lang="pl-PL" sz="1200" b="1" dirty="0"/>
              <a:t> the LRD has </a:t>
            </a:r>
            <a:r>
              <a:rPr lang="pl-PL" sz="1200" b="1" dirty="0" err="1"/>
              <a:t>defined</a:t>
            </a:r>
            <a:r>
              <a:rPr lang="pl-PL" sz="1200" b="1" dirty="0"/>
              <a:t> </a:t>
            </a:r>
            <a:r>
              <a:rPr lang="pl-PL" sz="1200" b="1" dirty="0" err="1"/>
              <a:t>angle</a:t>
            </a:r>
            <a:r>
              <a:rPr lang="pl-PL" sz="1200" b="1" dirty="0"/>
              <a:t> </a:t>
            </a:r>
            <a:r>
              <a:rPr lang="pl-PL" sz="1200" b="1" dirty="0" err="1"/>
              <a:t>specifications</a:t>
            </a:r>
            <a:r>
              <a:rPr lang="pl-PL" sz="1200" b="1" dirty="0"/>
              <a:t> , but IPS </a:t>
            </a:r>
            <a:r>
              <a:rPr lang="pl-PL" sz="1200" b="1" dirty="0" err="1"/>
              <a:t>screens</a:t>
            </a:r>
            <a:r>
              <a:rPr lang="pl-PL" sz="1200" b="1" dirty="0"/>
              <a:t> </a:t>
            </a:r>
            <a:r>
              <a:rPr lang="pl-PL" sz="1200" b="1" dirty="0" err="1"/>
              <a:t>have</a:t>
            </a:r>
            <a:r>
              <a:rPr lang="pl-PL" sz="1200" b="1" dirty="0"/>
              <a:t> </a:t>
            </a:r>
            <a:r>
              <a:rPr lang="pl-PL" sz="1200" b="1" dirty="0" err="1"/>
              <a:t>extremely</a:t>
            </a:r>
            <a:r>
              <a:rPr lang="pl-PL" sz="1200" b="1" dirty="0"/>
              <a:t> high </a:t>
            </a:r>
            <a:r>
              <a:rPr lang="pl-PL" sz="1200" b="1" dirty="0" err="1"/>
              <a:t>requirements</a:t>
            </a:r>
            <a:r>
              <a:rPr lang="pl-PL" sz="1200" b="1" dirty="0"/>
              <a:t> on </a:t>
            </a:r>
            <a:r>
              <a:rPr lang="pl-PL" sz="1200" b="1" dirty="0" err="1"/>
              <a:t>flat</a:t>
            </a:r>
            <a:r>
              <a:rPr lang="pl-PL" sz="1200" b="1" dirty="0"/>
              <a:t> </a:t>
            </a:r>
            <a:r>
              <a:rPr lang="pl-PL" sz="1200" b="1" dirty="0" err="1"/>
              <a:t>surfaces</a:t>
            </a:r>
            <a:r>
              <a:rPr lang="pl-PL" sz="1200" b="1" dirty="0"/>
              <a:t> and </a:t>
            </a:r>
            <a:r>
              <a:rPr lang="pl-PL" sz="1200" b="1" dirty="0" err="1"/>
              <a:t>need</a:t>
            </a:r>
            <a:r>
              <a:rPr lang="pl-PL" sz="1200" b="1" dirty="0"/>
              <a:t> to be </a:t>
            </a:r>
            <a:r>
              <a:rPr lang="pl-PL" sz="1200" b="1" dirty="0" err="1"/>
              <a:t>repeatedly</a:t>
            </a:r>
            <a:r>
              <a:rPr lang="pl-PL" sz="1200" b="1" dirty="0"/>
              <a:t> </a:t>
            </a:r>
            <a:r>
              <a:rPr lang="pl-PL" sz="1200" b="1" dirty="0" err="1"/>
              <a:t>adjusted</a:t>
            </a:r>
            <a:r>
              <a:rPr lang="pl-PL" sz="1200" b="1" dirty="0"/>
              <a:t> and </a:t>
            </a:r>
            <a:r>
              <a:rPr lang="pl-PL" sz="1200" b="1" dirty="0" err="1"/>
              <a:t>improved</a:t>
            </a:r>
            <a:r>
              <a:rPr lang="pl-PL" sz="1200" b="1" dirty="0"/>
              <a:t> </a:t>
            </a:r>
            <a:r>
              <a:rPr lang="pl-PL" sz="1200" b="1" dirty="0" err="1"/>
              <a:t>through</a:t>
            </a:r>
            <a:r>
              <a:rPr lang="pl-PL" sz="1200" b="1" dirty="0"/>
              <a:t> </a:t>
            </a:r>
            <a:r>
              <a:rPr lang="pl-PL" sz="1200" b="1" dirty="0" err="1"/>
              <a:t>different</a:t>
            </a:r>
            <a:r>
              <a:rPr lang="pl-PL" sz="1200" b="1" dirty="0"/>
              <a:t> </a:t>
            </a:r>
            <a:r>
              <a:rPr lang="pl-PL" sz="1200" b="1" dirty="0" err="1"/>
              <a:t>sizes</a:t>
            </a:r>
            <a:r>
              <a:rPr lang="pl-PL" sz="1200" b="1" dirty="0"/>
              <a:t> and </a:t>
            </a:r>
            <a:r>
              <a:rPr lang="pl-PL" sz="1200" b="1" dirty="0" err="1"/>
              <a:t>conditions</a:t>
            </a:r>
            <a:r>
              <a:rPr lang="pl-PL" sz="1200" b="1" dirty="0"/>
              <a:t>.</a:t>
            </a:r>
          </a:p>
        </p:txBody>
      </p:sp>
      <p:sp>
        <p:nvSpPr>
          <p:cNvPr id="16" name="Prostokąt 15"/>
          <p:cNvSpPr/>
          <p:nvPr/>
        </p:nvSpPr>
        <p:spPr>
          <a:xfrm>
            <a:off x="8232519" y="4962429"/>
            <a:ext cx="3034140" cy="64633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pl-PL" dirty="0"/>
              <a:t>most common problem with Light leakage by FC</a:t>
            </a:r>
          </a:p>
        </p:txBody>
      </p:sp>
      <p:graphicFrame>
        <p:nvGraphicFramePr>
          <p:cNvPr id="19" name="Tabela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7611207"/>
              </p:ext>
            </p:extLst>
          </p:nvPr>
        </p:nvGraphicFramePr>
        <p:xfrm>
          <a:off x="8342267" y="1579067"/>
          <a:ext cx="2814640" cy="308501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814640">
                  <a:extLst>
                    <a:ext uri="{9D8B030D-6E8A-4147-A177-3AD203B41FA5}">
                      <a16:colId xmlns:a16="http://schemas.microsoft.com/office/drawing/2014/main" val="1570880142"/>
                    </a:ext>
                  </a:extLst>
                </a:gridCol>
              </a:tblGrid>
              <a:tr h="514169">
                <a:tc>
                  <a:txBody>
                    <a:bodyPr/>
                    <a:lstStyle/>
                    <a:p>
                      <a:pPr algn="ctr" fontAlgn="ctr"/>
                      <a:r>
                        <a:rPr lang="pl-PL" sz="3000" u="none" strike="noStrike" dirty="0">
                          <a:effectLst/>
                        </a:rPr>
                        <a:t>MODEL</a:t>
                      </a:r>
                      <a:endParaRPr lang="pl-PL" sz="3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708" marR="25708" marT="25708" marB="0" anchor="ctr"/>
                </a:tc>
                <a:extLst>
                  <a:ext uri="{0D108BD9-81ED-4DB2-BD59-A6C34878D82A}">
                    <a16:rowId xmlns:a16="http://schemas.microsoft.com/office/drawing/2014/main" val="2359284012"/>
                  </a:ext>
                </a:extLst>
              </a:tr>
              <a:tr h="514169">
                <a:tc>
                  <a:txBody>
                    <a:bodyPr/>
                    <a:lstStyle/>
                    <a:p>
                      <a:pPr algn="ctr" fontAlgn="ctr"/>
                      <a:r>
                        <a:rPr lang="pl-PL" sz="3000" u="none" strike="noStrike" dirty="0">
                          <a:effectLst/>
                        </a:rPr>
                        <a:t>65PUS8009/12</a:t>
                      </a:r>
                      <a:endParaRPr lang="pl-PL" sz="3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708" marR="25708" marT="25708" marB="0" anchor="ctr"/>
                </a:tc>
                <a:extLst>
                  <a:ext uri="{0D108BD9-81ED-4DB2-BD59-A6C34878D82A}">
                    <a16:rowId xmlns:a16="http://schemas.microsoft.com/office/drawing/2014/main" val="3452742717"/>
                  </a:ext>
                </a:extLst>
              </a:tr>
              <a:tr h="514169">
                <a:tc>
                  <a:txBody>
                    <a:bodyPr/>
                    <a:lstStyle/>
                    <a:p>
                      <a:pPr algn="ctr" fontAlgn="ctr"/>
                      <a:r>
                        <a:rPr lang="pl-PL" sz="3000" u="none" strike="noStrike" dirty="0">
                          <a:effectLst/>
                        </a:rPr>
                        <a:t>75PUS8009/12</a:t>
                      </a:r>
                      <a:endParaRPr lang="pl-PL" sz="3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708" marR="25708" marT="25708" marB="0" anchor="ctr"/>
                </a:tc>
                <a:extLst>
                  <a:ext uri="{0D108BD9-81ED-4DB2-BD59-A6C34878D82A}">
                    <a16:rowId xmlns:a16="http://schemas.microsoft.com/office/drawing/2014/main" val="1993943145"/>
                  </a:ext>
                </a:extLst>
              </a:tr>
              <a:tr h="514169">
                <a:tc>
                  <a:txBody>
                    <a:bodyPr/>
                    <a:lstStyle/>
                    <a:p>
                      <a:pPr algn="ctr" fontAlgn="ctr"/>
                      <a:r>
                        <a:rPr lang="pl-PL" sz="3000" u="none" strike="noStrike" dirty="0">
                          <a:effectLst/>
                        </a:rPr>
                        <a:t>65PUS8009/12</a:t>
                      </a:r>
                      <a:endParaRPr lang="pl-PL" sz="3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708" marR="25708" marT="25708" marB="0" anchor="ctr"/>
                </a:tc>
                <a:extLst>
                  <a:ext uri="{0D108BD9-81ED-4DB2-BD59-A6C34878D82A}">
                    <a16:rowId xmlns:a16="http://schemas.microsoft.com/office/drawing/2014/main" val="2571946423"/>
                  </a:ext>
                </a:extLst>
              </a:tr>
              <a:tr h="514169">
                <a:tc>
                  <a:txBody>
                    <a:bodyPr/>
                    <a:lstStyle/>
                    <a:p>
                      <a:pPr algn="ctr" fontAlgn="ctr"/>
                      <a:r>
                        <a:rPr lang="pl-PL" sz="3000" u="none" strike="noStrike" dirty="0">
                          <a:effectLst/>
                        </a:rPr>
                        <a:t>65PUS8009/12</a:t>
                      </a:r>
                      <a:endParaRPr lang="pl-PL" sz="3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708" marR="25708" marT="25708" marB="0" anchor="ctr"/>
                </a:tc>
                <a:extLst>
                  <a:ext uri="{0D108BD9-81ED-4DB2-BD59-A6C34878D82A}">
                    <a16:rowId xmlns:a16="http://schemas.microsoft.com/office/drawing/2014/main" val="4156784465"/>
                  </a:ext>
                </a:extLst>
              </a:tr>
              <a:tr h="514169">
                <a:tc>
                  <a:txBody>
                    <a:bodyPr/>
                    <a:lstStyle/>
                    <a:p>
                      <a:pPr algn="ctr" fontAlgn="ctr"/>
                      <a:r>
                        <a:rPr lang="pl-PL" sz="3000" u="none" strike="noStrike" dirty="0">
                          <a:effectLst/>
                        </a:rPr>
                        <a:t>75PUS8009/12</a:t>
                      </a:r>
                      <a:endParaRPr lang="pl-PL" sz="3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708" marR="25708" marT="25708" marB="0" anchor="ctr"/>
                </a:tc>
                <a:extLst>
                  <a:ext uri="{0D108BD9-81ED-4DB2-BD59-A6C34878D82A}">
                    <a16:rowId xmlns:a16="http://schemas.microsoft.com/office/drawing/2014/main" val="3943759580"/>
                  </a:ext>
                </a:extLst>
              </a:tr>
            </a:tbl>
          </a:graphicData>
        </a:graphic>
      </p:graphicFrame>
      <p:sp>
        <p:nvSpPr>
          <p:cNvPr id="20" name="Prostokąt 19"/>
          <p:cNvSpPr/>
          <p:nvPr/>
        </p:nvSpPr>
        <p:spPr>
          <a:xfrm>
            <a:off x="7712010" y="911387"/>
            <a:ext cx="4075155" cy="369332"/>
          </a:xfrm>
          <a:prstGeom prst="rect">
            <a:avLst/>
          </a:prstGeom>
          <a:ln w="28575">
            <a:solidFill>
              <a:schemeClr val="bg1"/>
            </a:solidFill>
          </a:ln>
        </p:spPr>
        <p:txBody>
          <a:bodyPr wrap="none">
            <a:spAutoFit/>
          </a:bodyPr>
          <a:lstStyle/>
          <a:p>
            <a:r>
              <a:rPr lang="pl-PL" b="1" dirty="0">
                <a:solidFill>
                  <a:schemeClr val="accent4">
                    <a:lumMod val="75000"/>
                  </a:schemeClr>
                </a:solidFill>
              </a:rPr>
              <a:t>The problem occurs in large inches</a:t>
            </a:r>
          </a:p>
        </p:txBody>
      </p:sp>
      <p:pic>
        <p:nvPicPr>
          <p:cNvPr id="21" name="Obraz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5496668" y="4718018"/>
            <a:ext cx="1222727" cy="242148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" name="Obraz 1">
            <a:extLst>
              <a:ext uri="{FF2B5EF4-FFF2-40B4-BE49-F238E27FC236}">
                <a16:creationId xmlns:a16="http://schemas.microsoft.com/office/drawing/2014/main" id="{DDB6F3F5-96F4-7804-5FAE-2BC02633C9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283285" y="141175"/>
            <a:ext cx="761427" cy="40284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208219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rostokąt 4"/>
          <p:cNvSpPr/>
          <p:nvPr/>
        </p:nvSpPr>
        <p:spPr>
          <a:xfrm>
            <a:off x="304855" y="256529"/>
            <a:ext cx="10961655" cy="52322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pl-PL" sz="2800" b="1" dirty="0">
                <a:solidFill>
                  <a:schemeClr val="accent4">
                    <a:lumMod val="75000"/>
                  </a:schemeClr>
                </a:solidFill>
              </a:rPr>
              <a:t>T</a:t>
            </a:r>
            <a:r>
              <a:rPr lang="en-US" sz="2800" b="1" dirty="0">
                <a:solidFill>
                  <a:schemeClr val="accent4">
                    <a:lumMod val="75000"/>
                  </a:schemeClr>
                </a:solidFill>
              </a:rPr>
              <a:t>he most common things that contribute to creating light leaks</a:t>
            </a:r>
            <a:endParaRPr lang="pl-PL" sz="2800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10" name="Prostokąt 9"/>
          <p:cNvSpPr/>
          <p:nvPr/>
        </p:nvSpPr>
        <p:spPr>
          <a:xfrm>
            <a:off x="304855" y="985715"/>
            <a:ext cx="7200706" cy="29854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400" b="1" dirty="0"/>
              <a:t>Gasket stretches the OC too much.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400" b="1" dirty="0"/>
              <a:t>FC deformation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400" b="1" dirty="0"/>
              <a:t>Back light deformation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400" b="1" dirty="0"/>
              <a:t>Foreign body under FC, OC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000" b="1" dirty="0"/>
              <a:t>The rubber pad under the OC fell under the glass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400" b="1" dirty="0"/>
              <a:t>Middle frame incorrectly installed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400" b="1" dirty="0"/>
              <a:t>Backlight / Middle frame is deformed</a:t>
            </a:r>
          </a:p>
          <a:p>
            <a:endParaRPr lang="pl-PL" sz="2400" b="1" dirty="0"/>
          </a:p>
        </p:txBody>
      </p:sp>
      <p:pic>
        <p:nvPicPr>
          <p:cNvPr id="15" name="Obraz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213" y="4091153"/>
            <a:ext cx="2778964" cy="2084224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6" name="Obraz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4031" y="3768500"/>
            <a:ext cx="2226894" cy="1670171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7" name="Obraz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5515" y="1169978"/>
            <a:ext cx="4161401" cy="275854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8" name="Obraz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71347" y="4262016"/>
            <a:ext cx="4161400" cy="235331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Obraz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3905208" y="5669930"/>
            <a:ext cx="1175488" cy="1010894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Obraz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5412399" y="5669932"/>
            <a:ext cx="1216352" cy="1010892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" name="Obraz 1">
            <a:extLst>
              <a:ext uri="{FF2B5EF4-FFF2-40B4-BE49-F238E27FC236}">
                <a16:creationId xmlns:a16="http://schemas.microsoft.com/office/drawing/2014/main" id="{8C73DE97-905B-11C3-C8AA-E2888541329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283285" y="141175"/>
            <a:ext cx="761427" cy="40284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699590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rostokąt 9"/>
          <p:cNvSpPr/>
          <p:nvPr/>
        </p:nvSpPr>
        <p:spPr>
          <a:xfrm>
            <a:off x="264887" y="613757"/>
            <a:ext cx="11371655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FC </a:t>
            </a:r>
            <a:r>
              <a:rPr lang="pl-PL" sz="2000" b="1" dirty="0"/>
              <a:t>Gaps </a:t>
            </a:r>
            <a:r>
              <a:rPr lang="en-US" sz="2000" b="1" dirty="0"/>
              <a:t>regulation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Disassembly and assembly of FC + MiddleFrame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Replacement of seals with new ones and even gluing of the glass.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checking for foreign bodies under FC / OC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BL deformation adjustment etc.</a:t>
            </a:r>
            <a:endParaRPr lang="pl-PL" sz="2000" b="1" dirty="0"/>
          </a:p>
        </p:txBody>
      </p:sp>
      <p:pic>
        <p:nvPicPr>
          <p:cNvPr id="8" name="Obraz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7486" y="2310301"/>
            <a:ext cx="3576335" cy="212577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Obraz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6408" y="4323723"/>
            <a:ext cx="2524434" cy="212577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Obraz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930" y="4501405"/>
            <a:ext cx="2780093" cy="1948094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Prostokąt 1"/>
          <p:cNvSpPr/>
          <p:nvPr/>
        </p:nvSpPr>
        <p:spPr>
          <a:xfrm>
            <a:off x="634624" y="3559845"/>
            <a:ext cx="260670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dirty="0"/>
              <a:t>correctly assembly middleframe.</a:t>
            </a:r>
          </a:p>
        </p:txBody>
      </p:sp>
      <p:sp>
        <p:nvSpPr>
          <p:cNvPr id="12" name="Prostokąt 11"/>
          <p:cNvSpPr/>
          <p:nvPr/>
        </p:nvSpPr>
        <p:spPr>
          <a:xfrm>
            <a:off x="9226408" y="3512980"/>
            <a:ext cx="292850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dirty="0"/>
              <a:t>correctly assembly rubber on middleframe.</a:t>
            </a:r>
          </a:p>
        </p:txBody>
      </p:sp>
      <p:pic>
        <p:nvPicPr>
          <p:cNvPr id="13" name="Obraz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60259" y="4796670"/>
            <a:ext cx="2156083" cy="135756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14" name="Prostokąt 13"/>
          <p:cNvSpPr/>
          <p:nvPr/>
        </p:nvSpPr>
        <p:spPr>
          <a:xfrm>
            <a:off x="5118392" y="6332262"/>
            <a:ext cx="37208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dirty="0"/>
              <a:t>correctly assembly Frame</a:t>
            </a:r>
          </a:p>
        </p:txBody>
      </p:sp>
      <p:pic>
        <p:nvPicPr>
          <p:cNvPr id="19" name="Obraz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61300" y="590678"/>
            <a:ext cx="2854650" cy="238088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15" name="Prostokąt 14"/>
          <p:cNvSpPr/>
          <p:nvPr/>
        </p:nvSpPr>
        <p:spPr>
          <a:xfrm>
            <a:off x="3397486" y="90537"/>
            <a:ext cx="4589718" cy="52322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pl-PL" sz="2800" b="1" dirty="0"/>
              <a:t>Light leak repair methods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E17FF80C-B2D0-5701-2FBE-80AB6BD7FE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283285" y="141175"/>
            <a:ext cx="761427" cy="40284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8819485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iatka">
  <a:themeElements>
    <a:clrScheme name="Siatka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Siatka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iatka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2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TM03457485[[fn=Siatka]]</Template>
  <TotalTime>8406</TotalTime>
  <Words>619</Words>
  <Application>Microsoft Office PowerPoint</Application>
  <PresentationFormat>Panoramiczny</PresentationFormat>
  <Paragraphs>98</Paragraphs>
  <Slides>18</Slides>
  <Notes>13</Notes>
  <HiddenSlides>0</HiddenSlides>
  <MMClips>0</MMClips>
  <ScaleCrop>false</ScaleCrop>
  <HeadingPairs>
    <vt:vector size="6" baseType="variant">
      <vt:variant>
        <vt:lpstr>Używane czcionki</vt:lpstr>
      </vt:variant>
      <vt:variant>
        <vt:i4>3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18</vt:i4>
      </vt:variant>
    </vt:vector>
  </HeadingPairs>
  <TitlesOfParts>
    <vt:vector size="22" baseType="lpstr">
      <vt:lpstr>Arial</vt:lpstr>
      <vt:lpstr>Calibri</vt:lpstr>
      <vt:lpstr>Century Gothic</vt:lpstr>
      <vt:lpstr>Siatka</vt:lpstr>
      <vt:lpstr>Prezentacja programu PowerPoint</vt:lpstr>
      <vt:lpstr>Prezentacja programu PowerPoint</vt:lpstr>
      <vt:lpstr>Prezentacja programu PowerPoint</vt:lpstr>
      <vt:lpstr>light leakage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</vt:vector>
  </TitlesOfParts>
  <Company>TPV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CSP UNREPAIRED PANELS</dc:title>
  <dc:creator>Lukasz Gruszczynski</dc:creator>
  <cp:lastModifiedBy>Lukasz Gruszczynski</cp:lastModifiedBy>
  <cp:revision>80</cp:revision>
  <dcterms:created xsi:type="dcterms:W3CDTF">2024-08-29T04:41:41Z</dcterms:created>
  <dcterms:modified xsi:type="dcterms:W3CDTF">2025-07-03T07:05:33Z</dcterms:modified>
</cp:coreProperties>
</file>